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78" r:id="rId3"/>
    <p:sldId id="275" r:id="rId4"/>
    <p:sldId id="291" r:id="rId5"/>
    <p:sldId id="279" r:id="rId6"/>
    <p:sldId id="276" r:id="rId7"/>
    <p:sldId id="280" r:id="rId8"/>
    <p:sldId id="264" r:id="rId9"/>
    <p:sldId id="282" r:id="rId10"/>
    <p:sldId id="273" r:id="rId11"/>
    <p:sldId id="285" r:id="rId12"/>
    <p:sldId id="286" r:id="rId13"/>
    <p:sldId id="287" r:id="rId14"/>
    <p:sldId id="334" r:id="rId15"/>
    <p:sldId id="272" r:id="rId16"/>
    <p:sldId id="288" r:id="rId17"/>
    <p:sldId id="289" r:id="rId18"/>
    <p:sldId id="284" r:id="rId19"/>
    <p:sldId id="320" r:id="rId20"/>
    <p:sldId id="321" r:id="rId21"/>
    <p:sldId id="323" r:id="rId22"/>
    <p:sldId id="324" r:id="rId23"/>
    <p:sldId id="327" r:id="rId24"/>
    <p:sldId id="325" r:id="rId25"/>
    <p:sldId id="326" r:id="rId26"/>
    <p:sldId id="328" r:id="rId27"/>
    <p:sldId id="329" r:id="rId28"/>
    <p:sldId id="330" r:id="rId29"/>
    <p:sldId id="331" r:id="rId30"/>
    <p:sldId id="332" r:id="rId31"/>
    <p:sldId id="333" r:id="rId32"/>
    <p:sldId id="317" r:id="rId33"/>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41719C"/>
    <a:srgbClr val="5C85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63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AE915-3153-427B-BFE8-5AA08DB17361}" type="datetimeFigureOut">
              <a:rPr lang="en-US" smtClean="0"/>
              <a:t>3/17/2020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319F6-C398-488E-8149-651E85A76B10}" type="slidenum">
              <a:rPr lang="en-US" smtClean="0"/>
              <a:t>‹#›</a:t>
            </a:fld>
            <a:endParaRPr lang="en-US"/>
          </a:p>
        </p:txBody>
      </p:sp>
    </p:spTree>
    <p:extLst>
      <p:ext uri="{BB962C8B-B14F-4D97-AF65-F5344CB8AC3E}">
        <p14:creationId xmlns:p14="http://schemas.microsoft.com/office/powerpoint/2010/main" val="1022126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5319F6-C398-488E-8149-651E85A76B10}" type="slidenum">
              <a:rPr lang="en-US" smtClean="0"/>
              <a:t>31</a:t>
            </a:fld>
            <a:endParaRPr lang="en-US"/>
          </a:p>
        </p:txBody>
      </p:sp>
    </p:spTree>
    <p:extLst>
      <p:ext uri="{BB962C8B-B14F-4D97-AF65-F5344CB8AC3E}">
        <p14:creationId xmlns:p14="http://schemas.microsoft.com/office/powerpoint/2010/main" val="2552680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2922439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117351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168898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1354782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428185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509641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1782438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2637463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3132128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3561000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3514F2-8C94-42AE-8D67-974DE1C75D7A}" type="datetimeFigureOut">
              <a:rPr lang="en-US" smtClean="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27C831-832E-4ECE-B564-BDA9F42654B4}" type="slidenum">
              <a:rPr lang="en-US" smtClean="0"/>
              <a:t>‹#›</a:t>
            </a:fld>
            <a:endParaRPr lang="en-US" dirty="0"/>
          </a:p>
        </p:txBody>
      </p:sp>
    </p:spTree>
    <p:extLst>
      <p:ext uri="{BB962C8B-B14F-4D97-AF65-F5344CB8AC3E}">
        <p14:creationId xmlns:p14="http://schemas.microsoft.com/office/powerpoint/2010/main" val="497009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3514F2-8C94-42AE-8D67-974DE1C75D7A}" type="datetimeFigureOut">
              <a:rPr lang="en-US" smtClean="0"/>
              <a:t>3/17/2020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7C831-832E-4ECE-B564-BDA9F42654B4}" type="slidenum">
              <a:rPr lang="en-US" smtClean="0"/>
              <a:t>‹#›</a:t>
            </a:fld>
            <a:endParaRPr lang="en-US" dirty="0"/>
          </a:p>
        </p:txBody>
      </p:sp>
    </p:spTree>
    <p:extLst>
      <p:ext uri="{BB962C8B-B14F-4D97-AF65-F5344CB8AC3E}">
        <p14:creationId xmlns:p14="http://schemas.microsoft.com/office/powerpoint/2010/main" val="260550103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columbiauniversity.zoom.us/j/582613245"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Zoom Meetings Primer</a:t>
            </a:r>
            <a:endParaRPr lang="en-US" dirty="0"/>
          </a:p>
        </p:txBody>
      </p:sp>
      <p:sp>
        <p:nvSpPr>
          <p:cNvPr id="3" name="Subtitle 2"/>
          <p:cNvSpPr>
            <a:spLocks noGrp="1"/>
          </p:cNvSpPr>
          <p:nvPr>
            <p:ph type="subTitle" idx="1"/>
          </p:nvPr>
        </p:nvSpPr>
        <p:spPr/>
        <p:txBody>
          <a:bodyPr>
            <a:normAutofit/>
          </a:bodyPr>
          <a:lstStyle/>
          <a:p>
            <a:r>
              <a:rPr lang="en-US" sz="3200" dirty="0" smtClean="0"/>
              <a:t>Columbia Engineering Alumni Association</a:t>
            </a:r>
          </a:p>
          <a:p>
            <a:r>
              <a:rPr lang="en-US" sz="3200" dirty="0" smtClean="0"/>
              <a:t>March 18, 2020</a:t>
            </a:r>
            <a:endParaRPr lang="en-US" sz="3200" dirty="0"/>
          </a:p>
        </p:txBody>
      </p:sp>
    </p:spTree>
    <p:extLst>
      <p:ext uri="{BB962C8B-B14F-4D97-AF65-F5344CB8AC3E}">
        <p14:creationId xmlns:p14="http://schemas.microsoft.com/office/powerpoint/2010/main" val="6464857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Joining meetings via browser</a:t>
            </a:r>
            <a:endParaRPr lang="en-US" sz="6000" b="1" dirty="0"/>
          </a:p>
        </p:txBody>
      </p:sp>
      <p:sp>
        <p:nvSpPr>
          <p:cNvPr id="3" name="Content Placeholder 2"/>
          <p:cNvSpPr>
            <a:spLocks noGrp="1"/>
          </p:cNvSpPr>
          <p:nvPr>
            <p:ph idx="1"/>
          </p:nvPr>
        </p:nvSpPr>
        <p:spPr/>
        <p:txBody>
          <a:bodyPr>
            <a:normAutofit/>
          </a:bodyPr>
          <a:lstStyle/>
          <a:p>
            <a:r>
              <a:rPr lang="en-US" sz="3600" dirty="0"/>
              <a:t>Click or copy-paste </a:t>
            </a:r>
            <a:r>
              <a:rPr lang="en-US" sz="3600" dirty="0" smtClean="0"/>
              <a:t>the </a:t>
            </a:r>
            <a:r>
              <a:rPr lang="en-US" sz="3600" dirty="0"/>
              <a:t>Board </a:t>
            </a:r>
            <a:r>
              <a:rPr lang="en-US" sz="3600" dirty="0" smtClean="0"/>
              <a:t>meeting </a:t>
            </a:r>
            <a:r>
              <a:rPr lang="en-US" sz="3600" dirty="0"/>
              <a:t>link into your browser </a:t>
            </a:r>
            <a:endParaRPr lang="en-US" sz="3600" dirty="0" smtClean="0"/>
          </a:p>
          <a:p>
            <a:r>
              <a:rPr lang="en-US" sz="3600" dirty="0" smtClean="0"/>
              <a:t>If you’ve used Zoom before, skip straight to slide 6</a:t>
            </a:r>
          </a:p>
          <a:p>
            <a:r>
              <a:rPr lang="en-US" sz="3600" dirty="0" smtClean="0"/>
              <a:t>Otherwise, keep reading…</a:t>
            </a:r>
            <a:endParaRPr lang="en-US" sz="3600" dirty="0"/>
          </a:p>
        </p:txBody>
      </p:sp>
    </p:spTree>
    <p:extLst>
      <p:ext uri="{BB962C8B-B14F-4D97-AF65-F5344CB8AC3E}">
        <p14:creationId xmlns:p14="http://schemas.microsoft.com/office/powerpoint/2010/main" val="3423877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65126"/>
            <a:ext cx="12191999" cy="649288"/>
          </a:xfrm>
        </p:spPr>
        <p:txBody>
          <a:bodyPr>
            <a:noAutofit/>
          </a:bodyPr>
          <a:lstStyle/>
          <a:p>
            <a:pPr algn="ctr"/>
            <a:r>
              <a:rPr lang="en-US" sz="2800" dirty="0" smtClean="0">
                <a:latin typeface="+mn-lt"/>
              </a:rPr>
              <a:t>You’ll be prompted to run Zoom (circled in </a:t>
            </a:r>
            <a:r>
              <a:rPr lang="en-US" sz="2800" b="1" dirty="0" smtClean="0">
                <a:solidFill>
                  <a:srgbClr val="5C85AA"/>
                </a:solidFill>
                <a:latin typeface="+mn-lt"/>
              </a:rPr>
              <a:t>blue</a:t>
            </a:r>
            <a:r>
              <a:rPr lang="en-US" sz="2800" dirty="0" smtClean="0">
                <a:latin typeface="+mn-lt"/>
              </a:rPr>
              <a:t>) so it can set itself up.</a:t>
            </a:r>
            <a:br>
              <a:rPr lang="en-US" sz="2800" dirty="0" smtClean="0">
                <a:latin typeface="+mn-lt"/>
              </a:rPr>
            </a:br>
            <a:r>
              <a:rPr lang="en-US" sz="2800" dirty="0" smtClean="0">
                <a:latin typeface="+mn-lt"/>
              </a:rPr>
              <a:t>If your download doesn’t begin, click </a:t>
            </a:r>
            <a:r>
              <a:rPr lang="en-US" sz="2800" b="1" dirty="0" smtClean="0">
                <a:latin typeface="+mn-lt"/>
              </a:rPr>
              <a:t>download here</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t="14024"/>
          <a:stretch/>
        </p:blipFill>
        <p:spPr>
          <a:xfrm>
            <a:off x="1" y="1271588"/>
            <a:ext cx="12191999" cy="5586411"/>
          </a:xfrm>
          <a:prstGeom prst="rect">
            <a:avLst/>
          </a:prstGeom>
        </p:spPr>
      </p:pic>
      <p:sp>
        <p:nvSpPr>
          <p:cNvPr id="5" name="Oval 4"/>
          <p:cNvSpPr/>
          <p:nvPr/>
        </p:nvSpPr>
        <p:spPr>
          <a:xfrm>
            <a:off x="6986588" y="3486150"/>
            <a:ext cx="714375" cy="40005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929561" y="6333331"/>
            <a:ext cx="842963" cy="5484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7472363" y="3886200"/>
            <a:ext cx="842962" cy="2432843"/>
          </a:xfrm>
          <a:prstGeom prst="straightConnector1">
            <a:avLst/>
          </a:prstGeom>
          <a:ln w="38100">
            <a:solidFill>
              <a:srgbClr val="41719C"/>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7762875" y="3860004"/>
            <a:ext cx="1390649" cy="40005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4931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65126"/>
            <a:ext cx="12191999" cy="1337152"/>
          </a:xfrm>
        </p:spPr>
        <p:txBody>
          <a:bodyPr>
            <a:noAutofit/>
          </a:bodyPr>
          <a:lstStyle/>
          <a:p>
            <a:pPr algn="ctr"/>
            <a:r>
              <a:rPr lang="en-US" sz="2800" dirty="0" smtClean="0">
                <a:latin typeface="+mn-lt"/>
              </a:rPr>
              <a:t>If you still can’t download, click </a:t>
            </a:r>
            <a:r>
              <a:rPr lang="en-US" sz="2800" b="1" dirty="0" smtClean="0">
                <a:latin typeface="+mn-lt"/>
              </a:rPr>
              <a:t>join from your browser</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br>
              <a:rPr lang="en-US" sz="2800" dirty="0" smtClean="0">
                <a:latin typeface="+mn-lt"/>
              </a:rPr>
            </a:br>
            <a:r>
              <a:rPr lang="en-US" sz="2800" dirty="0" smtClean="0">
                <a:latin typeface="+mn-lt"/>
              </a:rPr>
              <a:t>Though you’ll have fewer options participating this way,</a:t>
            </a:r>
            <a:br>
              <a:rPr lang="en-US" sz="2800" dirty="0" smtClean="0">
                <a:latin typeface="+mn-lt"/>
              </a:rPr>
            </a:br>
            <a:r>
              <a:rPr lang="en-US" sz="2800" dirty="0" smtClean="0">
                <a:latin typeface="+mn-lt"/>
              </a:rPr>
              <a:t>it’s a good option if your device won’t allow downloads.</a:t>
            </a:r>
            <a:endParaRPr lang="en-US" sz="2800" dirty="0">
              <a:latin typeface="+mn-lt"/>
            </a:endParaRPr>
          </a:p>
        </p:txBody>
      </p:sp>
      <p:sp>
        <p:nvSpPr>
          <p:cNvPr id="3" name="Content Placeholder 2"/>
          <p:cNvSpPr>
            <a:spLocks noGrp="1"/>
          </p:cNvSpPr>
          <p:nvPr>
            <p:ph idx="1"/>
          </p:nvPr>
        </p:nvSpPr>
        <p:spPr>
          <a:xfrm>
            <a:off x="838200" y="2391682"/>
            <a:ext cx="10515600" cy="4351338"/>
          </a:xfrm>
        </p:spPr>
        <p:txBody>
          <a:bodyPr/>
          <a:lstStyle/>
          <a:p>
            <a:endParaRPr lang="en-US"/>
          </a:p>
        </p:txBody>
      </p:sp>
      <p:pic>
        <p:nvPicPr>
          <p:cNvPr id="4" name="Picture 3"/>
          <p:cNvPicPr>
            <a:picLocks noChangeAspect="1"/>
          </p:cNvPicPr>
          <p:nvPr/>
        </p:nvPicPr>
        <p:blipFill rotWithShape="1">
          <a:blip r:embed="rId2"/>
          <a:srcRect t="14024" b="8529"/>
          <a:stretch/>
        </p:blipFill>
        <p:spPr>
          <a:xfrm>
            <a:off x="1" y="1837646"/>
            <a:ext cx="12191999" cy="5032230"/>
          </a:xfrm>
          <a:prstGeom prst="rect">
            <a:avLst/>
          </a:prstGeom>
        </p:spPr>
      </p:pic>
      <p:pic>
        <p:nvPicPr>
          <p:cNvPr id="7" name="Picture 6"/>
          <p:cNvPicPr>
            <a:picLocks noChangeAspect="1"/>
          </p:cNvPicPr>
          <p:nvPr/>
        </p:nvPicPr>
        <p:blipFill>
          <a:blip r:embed="rId3"/>
          <a:stretch>
            <a:fillRect/>
          </a:stretch>
        </p:blipFill>
        <p:spPr>
          <a:xfrm>
            <a:off x="7762875" y="4484148"/>
            <a:ext cx="2081916" cy="498331"/>
          </a:xfrm>
          <a:prstGeom prst="rect">
            <a:avLst/>
          </a:prstGeom>
        </p:spPr>
      </p:pic>
      <p:sp>
        <p:nvSpPr>
          <p:cNvPr id="10" name="Oval 9"/>
          <p:cNvSpPr/>
          <p:nvPr/>
        </p:nvSpPr>
        <p:spPr>
          <a:xfrm>
            <a:off x="7762875" y="4426060"/>
            <a:ext cx="2081916" cy="421051"/>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91400" y="3245757"/>
            <a:ext cx="1943100" cy="850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82130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apture3"/>
          <p:cNvPicPr>
            <a:picLocks noGrp="1" noChangeAspect="1"/>
          </p:cNvPicPr>
          <p:nvPr isPhoto="1"/>
        </p:nvPicPr>
        <p:blipFill rotWithShape="1">
          <a:blip r:embed="rId2">
            <a:lum/>
            <a:extLst>
              <a:ext uri="{28A0092B-C50C-407E-A947-70E740481C1C}">
                <a14:useLocalDpi xmlns:a14="http://schemas.microsoft.com/office/drawing/2010/main" val="0"/>
              </a:ext>
            </a:extLst>
          </a:blip>
          <a:srcRect t="7677" b="14747"/>
          <a:stretch/>
        </p:blipFill>
        <p:spPr>
          <a:xfrm>
            <a:off x="1" y="1169065"/>
            <a:ext cx="12191999" cy="7270234"/>
          </a:xfrm>
          <a:prstGeom prst="rect">
            <a:avLst/>
          </a:prstGeom>
        </p:spPr>
      </p:pic>
      <p:sp>
        <p:nvSpPr>
          <p:cNvPr id="2" name="Title 1"/>
          <p:cNvSpPr>
            <a:spLocks noGrp="1"/>
          </p:cNvSpPr>
          <p:nvPr>
            <p:ph type="title"/>
          </p:nvPr>
        </p:nvSpPr>
        <p:spPr>
          <a:xfrm>
            <a:off x="1" y="309706"/>
            <a:ext cx="12191999" cy="649288"/>
          </a:xfrm>
        </p:spPr>
        <p:txBody>
          <a:bodyPr>
            <a:noAutofit/>
          </a:bodyPr>
          <a:lstStyle/>
          <a:p>
            <a:pPr algn="ctr"/>
            <a:r>
              <a:rPr lang="en-US" sz="2800" dirty="0" smtClean="0">
                <a:latin typeface="+mn-lt"/>
              </a:rPr>
              <a:t>If asked what application to use, select </a:t>
            </a:r>
            <a:r>
              <a:rPr lang="en-US" sz="2800" b="1" dirty="0" smtClean="0">
                <a:latin typeface="+mn-lt"/>
              </a:rPr>
              <a:t>Zoom Meetings</a:t>
            </a:r>
            <a:r>
              <a:rPr lang="en-US" sz="2800" dirty="0" smtClean="0">
                <a:latin typeface="+mn-lt"/>
              </a:rPr>
              <a:t> (circled in </a:t>
            </a:r>
            <a:r>
              <a:rPr lang="en-US" sz="2800" b="1" dirty="0" smtClean="0">
                <a:solidFill>
                  <a:srgbClr val="5C85AA"/>
                </a:solidFill>
                <a:latin typeface="+mn-lt"/>
              </a:rPr>
              <a:t>blue</a:t>
            </a:r>
            <a:r>
              <a:rPr lang="en-US" sz="2800" dirty="0" smtClean="0">
                <a:latin typeface="+mn-lt"/>
              </a:rPr>
              <a:t>).</a:t>
            </a:r>
            <a:br>
              <a:rPr lang="en-US" sz="2800" dirty="0" smtClean="0">
                <a:latin typeface="+mn-lt"/>
              </a:rPr>
            </a:br>
            <a:r>
              <a:rPr lang="en-US" sz="2800" dirty="0" smtClean="0">
                <a:latin typeface="+mn-lt"/>
              </a:rPr>
              <a:t>Once you’ve selected it, click </a:t>
            </a:r>
            <a:r>
              <a:rPr lang="en-US" sz="2800" b="1" dirty="0" smtClean="0">
                <a:latin typeface="+mn-lt"/>
              </a:rPr>
              <a:t>Open Link</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
        <p:nvSpPr>
          <p:cNvPr id="5" name="Oval 4"/>
          <p:cNvSpPr/>
          <p:nvPr/>
        </p:nvSpPr>
        <p:spPr>
          <a:xfrm>
            <a:off x="4922260" y="4204634"/>
            <a:ext cx="1229158" cy="40005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503195" y="6273669"/>
            <a:ext cx="1390649" cy="40005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76341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57" y="365125"/>
            <a:ext cx="10932886" cy="774699"/>
          </a:xfrm>
        </p:spPr>
        <p:txBody>
          <a:bodyPr>
            <a:noAutofit/>
          </a:bodyPr>
          <a:lstStyle/>
          <a:p>
            <a:r>
              <a:rPr lang="en-US" sz="3200" dirty="0" smtClean="0">
                <a:latin typeface="+mn-lt"/>
              </a:rPr>
              <a:t>Let the setup wizard do its work (this may take a minute or two!)</a:t>
            </a:r>
            <a:endParaRPr lang="en-US" sz="3200" dirty="0">
              <a:latin typeface="+mn-lt"/>
            </a:endParaRP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t="14904"/>
          <a:stretch/>
        </p:blipFill>
        <p:spPr>
          <a:xfrm>
            <a:off x="-1" y="1333499"/>
            <a:ext cx="12192001" cy="5529265"/>
          </a:xfrm>
          <a:prstGeom prst="rect">
            <a:avLst/>
          </a:prstGeom>
        </p:spPr>
      </p:pic>
    </p:spTree>
    <p:extLst>
      <p:ext uri="{BB962C8B-B14F-4D97-AF65-F5344CB8AC3E}">
        <p14:creationId xmlns:p14="http://schemas.microsoft.com/office/powerpoint/2010/main" val="156682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70461" y="1194591"/>
            <a:ext cx="10051078" cy="5279102"/>
          </a:xfrm>
          <a:prstGeom prst="rect">
            <a:avLst/>
          </a:prstGeom>
        </p:spPr>
      </p:pic>
      <p:sp>
        <p:nvSpPr>
          <p:cNvPr id="7" name="Title 1"/>
          <p:cNvSpPr>
            <a:spLocks noGrp="1"/>
          </p:cNvSpPr>
          <p:nvPr>
            <p:ph type="title"/>
          </p:nvPr>
        </p:nvSpPr>
        <p:spPr>
          <a:xfrm>
            <a:off x="1" y="309706"/>
            <a:ext cx="12191999" cy="649288"/>
          </a:xfrm>
        </p:spPr>
        <p:txBody>
          <a:bodyPr>
            <a:noAutofit/>
          </a:bodyPr>
          <a:lstStyle/>
          <a:p>
            <a:pPr algn="ctr"/>
            <a:r>
              <a:rPr lang="en-US" sz="2800" dirty="0" smtClean="0">
                <a:latin typeface="+mn-lt"/>
              </a:rPr>
              <a:t>Once Zoom has launched, your system settings may automatically enable</a:t>
            </a:r>
            <a:br>
              <a:rPr lang="en-US" sz="2800" dirty="0" smtClean="0">
                <a:latin typeface="+mn-lt"/>
              </a:rPr>
            </a:br>
            <a:r>
              <a:rPr lang="en-US" sz="2800" b="1" dirty="0" smtClean="0">
                <a:latin typeface="+mn-lt"/>
              </a:rPr>
              <a:t>video</a:t>
            </a:r>
            <a:r>
              <a:rPr lang="en-US" sz="2800" dirty="0" smtClean="0">
                <a:latin typeface="+mn-lt"/>
              </a:rPr>
              <a:t> (circled in </a:t>
            </a:r>
            <a:r>
              <a:rPr lang="en-US" sz="2800" b="1" dirty="0" smtClean="0">
                <a:solidFill>
                  <a:srgbClr val="5C85AA"/>
                </a:solidFill>
                <a:latin typeface="+mn-lt"/>
              </a:rPr>
              <a:t>blue</a:t>
            </a:r>
            <a:r>
              <a:rPr lang="en-US" sz="2800" dirty="0" smtClean="0">
                <a:latin typeface="+mn-lt"/>
              </a:rPr>
              <a:t>) and </a:t>
            </a:r>
            <a:r>
              <a:rPr lang="en-US" sz="2800" b="1" dirty="0" smtClean="0">
                <a:latin typeface="+mn-lt"/>
              </a:rPr>
              <a:t>audio</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
        <p:nvSpPr>
          <p:cNvPr id="8" name="Oval 7"/>
          <p:cNvSpPr/>
          <p:nvPr/>
        </p:nvSpPr>
        <p:spPr>
          <a:xfrm>
            <a:off x="1764289" y="5850949"/>
            <a:ext cx="623455" cy="76562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70461" y="5822374"/>
            <a:ext cx="622187" cy="82277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789444" y="1854994"/>
            <a:ext cx="271462" cy="28482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0589418" y="1854994"/>
            <a:ext cx="223837" cy="284826"/>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a:srcRect l="29475" t="2642" r="57920" b="83333"/>
          <a:stretch/>
        </p:blipFill>
        <p:spPr>
          <a:xfrm>
            <a:off x="3746154" y="1423047"/>
            <a:ext cx="1419284" cy="841522"/>
          </a:xfrm>
          <a:prstGeom prst="rect">
            <a:avLst/>
          </a:prstGeom>
        </p:spPr>
      </p:pic>
      <p:sp>
        <p:nvSpPr>
          <p:cNvPr id="15" name="Oval 14"/>
          <p:cNvSpPr/>
          <p:nvPr/>
        </p:nvSpPr>
        <p:spPr>
          <a:xfrm>
            <a:off x="3484232" y="1374199"/>
            <a:ext cx="1929596" cy="948087"/>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755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 y="309706"/>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smtClean="0">
                <a:latin typeface="+mn-lt"/>
              </a:rPr>
              <a:t>If your system doesn’t auto-select audio and video, you’ll see the below popup.</a:t>
            </a:r>
          </a:p>
          <a:p>
            <a:pPr algn="ctr"/>
            <a:endParaRPr lang="en-US" sz="2800" dirty="0" smtClean="0">
              <a:latin typeface="+mn-lt"/>
            </a:endParaRPr>
          </a:p>
          <a:p>
            <a:pPr algn="ctr"/>
            <a:r>
              <a:rPr lang="en-US" sz="2800" dirty="0" smtClean="0">
                <a:latin typeface="+mn-lt"/>
              </a:rPr>
              <a:t>If you have headphones you can plug into your computer, click </a:t>
            </a:r>
            <a:r>
              <a:rPr lang="en-US" sz="2800" b="1" dirty="0" smtClean="0">
                <a:latin typeface="+mn-lt"/>
              </a:rPr>
              <a:t>Computer Audio </a:t>
            </a:r>
            <a:r>
              <a:rPr lang="en-US" sz="2800" dirty="0" smtClean="0">
                <a:latin typeface="+mn-lt"/>
              </a:rPr>
              <a:t>(circled in </a:t>
            </a:r>
            <a:r>
              <a:rPr lang="en-US" sz="2800" b="1" dirty="0" smtClean="0">
                <a:solidFill>
                  <a:srgbClr val="5C85AA"/>
                </a:solidFill>
                <a:latin typeface="+mn-lt"/>
              </a:rPr>
              <a:t>blue</a:t>
            </a:r>
            <a:r>
              <a:rPr lang="en-US" sz="2800" dirty="0" smtClean="0">
                <a:latin typeface="+mn-lt"/>
              </a:rPr>
              <a:t>), </a:t>
            </a:r>
            <a:r>
              <a:rPr lang="en-US" sz="2800" dirty="0">
                <a:latin typeface="+mn-lt"/>
              </a:rPr>
              <a:t>then </a:t>
            </a:r>
            <a:r>
              <a:rPr lang="en-US" sz="2800" b="1" dirty="0">
                <a:latin typeface="+mn-lt"/>
              </a:rPr>
              <a:t>Join with Computer </a:t>
            </a:r>
            <a:r>
              <a:rPr lang="en-US" sz="2800" b="1" dirty="0" smtClean="0">
                <a:latin typeface="+mn-lt"/>
              </a:rPr>
              <a:t>Audio</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pic>
        <p:nvPicPr>
          <p:cNvPr id="9" name="Picture 8"/>
          <p:cNvPicPr>
            <a:picLocks noChangeAspect="1"/>
          </p:cNvPicPr>
          <p:nvPr/>
        </p:nvPicPr>
        <p:blipFill>
          <a:blip r:embed="rId2"/>
          <a:stretch>
            <a:fillRect/>
          </a:stretch>
        </p:blipFill>
        <p:spPr>
          <a:xfrm>
            <a:off x="2187617" y="2242454"/>
            <a:ext cx="7816765" cy="4362846"/>
          </a:xfrm>
          <a:prstGeom prst="rect">
            <a:avLst/>
          </a:prstGeom>
        </p:spPr>
      </p:pic>
      <p:sp>
        <p:nvSpPr>
          <p:cNvPr id="4" name="Oval 3"/>
          <p:cNvSpPr/>
          <p:nvPr/>
        </p:nvSpPr>
        <p:spPr>
          <a:xfrm>
            <a:off x="4189948" y="3989500"/>
            <a:ext cx="3952339" cy="849729"/>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514535" y="2643414"/>
            <a:ext cx="3503647" cy="628889"/>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endCxn id="4" idx="0"/>
          </p:cNvCxnSpPr>
          <p:nvPr/>
        </p:nvCxnSpPr>
        <p:spPr>
          <a:xfrm>
            <a:off x="6166117" y="3272304"/>
            <a:ext cx="0" cy="717197"/>
          </a:xfrm>
          <a:prstGeom prst="straightConnector1">
            <a:avLst/>
          </a:prstGeom>
          <a:ln w="38100">
            <a:solidFill>
              <a:srgbClr val="41719C"/>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6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 y="309706"/>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smtClean="0">
                <a:latin typeface="+mn-lt"/>
              </a:rPr>
              <a:t>No headphones? Try using your phone by clicking </a:t>
            </a:r>
            <a:r>
              <a:rPr lang="en-US" sz="2800" b="1" dirty="0" smtClean="0">
                <a:latin typeface="+mn-lt"/>
              </a:rPr>
              <a:t>Call Me</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br>
              <a:rPr lang="en-US" sz="2800" dirty="0" smtClean="0">
                <a:latin typeface="+mn-lt"/>
              </a:rPr>
            </a:br>
            <a:r>
              <a:rPr lang="en-US" sz="2800" dirty="0" smtClean="0">
                <a:latin typeface="+mn-lt"/>
              </a:rPr>
              <a:t>Enter </a:t>
            </a:r>
            <a:r>
              <a:rPr lang="en-US" sz="2800" b="1" dirty="0" smtClean="0">
                <a:latin typeface="+mn-lt"/>
              </a:rPr>
              <a:t>your own</a:t>
            </a:r>
            <a:r>
              <a:rPr lang="en-US" sz="2800" dirty="0" smtClean="0">
                <a:latin typeface="+mn-lt"/>
              </a:rPr>
              <a:t> </a:t>
            </a:r>
            <a:r>
              <a:rPr lang="en-US" sz="2800" b="1" dirty="0" smtClean="0">
                <a:latin typeface="+mn-lt"/>
              </a:rPr>
              <a:t>number </a:t>
            </a:r>
            <a:r>
              <a:rPr lang="en-US" sz="2800" dirty="0" smtClean="0">
                <a:latin typeface="+mn-lt"/>
              </a:rPr>
              <a:t>in the space provided (</a:t>
            </a:r>
            <a:r>
              <a:rPr lang="en-US" sz="2800" dirty="0">
                <a:latin typeface="+mn-lt"/>
              </a:rPr>
              <a:t>circled in</a:t>
            </a:r>
            <a:r>
              <a:rPr lang="en-US" sz="2800" dirty="0" smtClean="0">
                <a:solidFill>
                  <a:srgbClr val="FFC000"/>
                </a:solidFill>
                <a:latin typeface="+mn-lt"/>
              </a:rPr>
              <a:t> </a:t>
            </a:r>
            <a:r>
              <a:rPr lang="en-US" sz="2800" b="1" dirty="0" smtClean="0">
                <a:solidFill>
                  <a:srgbClr val="5C85AA"/>
                </a:solidFill>
                <a:latin typeface="+mn-lt"/>
              </a:rPr>
              <a:t>blue</a:t>
            </a:r>
            <a:r>
              <a:rPr lang="en-US" sz="2800" dirty="0" smtClean="0">
                <a:latin typeface="+mn-lt"/>
              </a:rPr>
              <a:t>).</a:t>
            </a:r>
          </a:p>
          <a:p>
            <a:pPr algn="ctr"/>
            <a:r>
              <a:rPr lang="en-US" sz="2800" dirty="0" smtClean="0">
                <a:latin typeface="+mn-lt"/>
              </a:rPr>
              <a:t>Finally, click </a:t>
            </a:r>
            <a:r>
              <a:rPr lang="en-US" sz="2800" b="1" dirty="0" smtClean="0">
                <a:latin typeface="+mn-lt"/>
              </a:rPr>
              <a:t>Call Me </a:t>
            </a:r>
            <a:r>
              <a:rPr lang="en-US" sz="2800" dirty="0" smtClean="0">
                <a:latin typeface="+mn-lt"/>
              </a:rPr>
              <a:t>(circled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pic>
        <p:nvPicPr>
          <p:cNvPr id="10" name="Picture 9"/>
          <p:cNvPicPr>
            <a:picLocks noChangeAspect="1"/>
          </p:cNvPicPr>
          <p:nvPr/>
        </p:nvPicPr>
        <p:blipFill>
          <a:blip r:embed="rId2"/>
          <a:stretch>
            <a:fillRect/>
          </a:stretch>
        </p:blipFill>
        <p:spPr>
          <a:xfrm>
            <a:off x="2111938" y="1970310"/>
            <a:ext cx="8006223" cy="4468590"/>
          </a:xfrm>
          <a:prstGeom prst="rect">
            <a:avLst/>
          </a:prstGeom>
        </p:spPr>
      </p:pic>
      <p:sp>
        <p:nvSpPr>
          <p:cNvPr id="12" name="Oval 11"/>
          <p:cNvSpPr/>
          <p:nvPr/>
        </p:nvSpPr>
        <p:spPr>
          <a:xfrm>
            <a:off x="8001173" y="2345440"/>
            <a:ext cx="1743187" cy="54598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28175" y="3545120"/>
            <a:ext cx="6021919" cy="970638"/>
          </a:xfrm>
          <a:prstGeom prst="ellipse">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a:stCxn id="12" idx="2"/>
            <a:endCxn id="13" idx="0"/>
          </p:cNvCxnSpPr>
          <p:nvPr/>
        </p:nvCxnSpPr>
        <p:spPr>
          <a:xfrm flipH="1">
            <a:off x="6139135" y="2618432"/>
            <a:ext cx="1862038" cy="926688"/>
          </a:xfrm>
          <a:prstGeom prst="straightConnector1">
            <a:avLst/>
          </a:prstGeom>
          <a:ln w="38100">
            <a:solidFill>
              <a:srgbClr val="FFC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178752" y="4515758"/>
            <a:ext cx="19809" cy="495223"/>
          </a:xfrm>
          <a:prstGeom prst="straightConnector1">
            <a:avLst/>
          </a:prstGeom>
          <a:ln w="38100">
            <a:solidFill>
              <a:srgbClr val="5C85A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494993" y="5010981"/>
            <a:ext cx="3209047" cy="812167"/>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0837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14"/>
          <p:cNvPicPr>
            <a:picLocks noGrp="1" noChangeAspect="1"/>
          </p:cNvPicPr>
          <p:nvPr isPhoto="1"/>
        </p:nvPicPr>
        <p:blipFill rotWithShape="1">
          <a:blip r:embed="rId2">
            <a:lum/>
            <a:extLst>
              <a:ext uri="{28A0092B-C50C-407E-A947-70E740481C1C}">
                <a14:useLocalDpi xmlns:a14="http://schemas.microsoft.com/office/drawing/2010/main" val="0"/>
              </a:ext>
            </a:extLst>
          </a:blip>
          <a:srcRect t="553" r="27976"/>
          <a:stretch/>
        </p:blipFill>
        <p:spPr>
          <a:xfrm>
            <a:off x="2654137" y="1128487"/>
            <a:ext cx="6908800" cy="5300042"/>
          </a:xfrm>
          <a:prstGeom prst="rect">
            <a:avLst/>
          </a:prstGeom>
        </p:spPr>
      </p:pic>
      <p:pic>
        <p:nvPicPr>
          <p:cNvPr id="3" name="Picture 2" descr="Capture12"/>
          <p:cNvPicPr>
            <a:picLocks noGrp="1" noChangeAspect="1"/>
          </p:cNvPicPr>
          <p:nvPr isPhoto="1"/>
        </p:nvPicPr>
        <p:blipFill rotWithShape="1">
          <a:blip r:embed="rId3">
            <a:lum/>
            <a:extLst>
              <a:ext uri="{28A0092B-C50C-407E-A947-70E740481C1C}">
                <a14:useLocalDpi xmlns:a14="http://schemas.microsoft.com/office/drawing/2010/main" val="0"/>
              </a:ext>
            </a:extLst>
          </a:blip>
          <a:srcRect l="3910" t="58818" r="69662" b="8248"/>
          <a:stretch/>
        </p:blipFill>
        <p:spPr>
          <a:xfrm>
            <a:off x="3020509" y="4230974"/>
            <a:ext cx="2536031" cy="1754188"/>
          </a:xfrm>
          <a:prstGeom prst="rect">
            <a:avLst/>
          </a:prstGeom>
        </p:spPr>
      </p:pic>
      <p:sp>
        <p:nvSpPr>
          <p:cNvPr id="4" name="Title 1"/>
          <p:cNvSpPr txBox="1">
            <a:spLocks/>
          </p:cNvSpPr>
          <p:nvPr/>
        </p:nvSpPr>
        <p:spPr>
          <a:xfrm>
            <a:off x="1" y="309706"/>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smtClean="0">
                <a:latin typeface="+mn-lt"/>
              </a:rPr>
              <a:t>Now it’s time to enable video. Just click </a:t>
            </a:r>
            <a:r>
              <a:rPr lang="en-US" sz="2800" b="1" dirty="0" smtClean="0">
                <a:latin typeface="+mn-lt"/>
              </a:rPr>
              <a:t>Start Video</a:t>
            </a:r>
            <a:r>
              <a:rPr lang="en-US" sz="2800" dirty="0" smtClean="0">
                <a:latin typeface="+mn-lt"/>
              </a:rPr>
              <a:t> (circled in </a:t>
            </a:r>
            <a:r>
              <a:rPr lang="en-US" sz="2800" b="1" dirty="0" smtClean="0">
                <a:solidFill>
                  <a:srgbClr val="5C85AA"/>
                </a:solidFill>
                <a:latin typeface="+mn-lt"/>
              </a:rPr>
              <a:t>blue</a:t>
            </a:r>
            <a:r>
              <a:rPr lang="en-US" sz="2800" dirty="0" smtClean="0">
                <a:latin typeface="+mn-lt"/>
              </a:rPr>
              <a:t>).</a:t>
            </a:r>
            <a:endParaRPr lang="en-US" sz="2800" dirty="0">
              <a:latin typeface="+mn-lt"/>
            </a:endParaRPr>
          </a:p>
        </p:txBody>
      </p:sp>
      <p:sp>
        <p:nvSpPr>
          <p:cNvPr id="5" name="Oval 4"/>
          <p:cNvSpPr/>
          <p:nvPr/>
        </p:nvSpPr>
        <p:spPr>
          <a:xfrm>
            <a:off x="3311235" y="5914252"/>
            <a:ext cx="692728" cy="652826"/>
          </a:xfrm>
          <a:prstGeom prst="ellipse">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5584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 y="145143"/>
            <a:ext cx="12191999" cy="6596122"/>
          </a:xfrm>
        </p:spPr>
        <p:txBody>
          <a:bodyPr>
            <a:noAutofit/>
          </a:bodyPr>
          <a:lstStyle/>
          <a:p>
            <a:pPr algn="ctr"/>
            <a:r>
              <a:rPr lang="en-US" sz="2800" dirty="0" smtClean="0">
                <a:latin typeface="+mn-lt"/>
              </a:rPr>
              <a:t>To </a:t>
            </a:r>
            <a:r>
              <a:rPr lang="en-US" sz="2800" b="1" dirty="0" smtClean="0">
                <a:latin typeface="+mn-lt"/>
              </a:rPr>
              <a:t>turn video on and off</a:t>
            </a:r>
            <a:r>
              <a:rPr lang="en-US" sz="2800" dirty="0" smtClean="0">
                <a:latin typeface="+mn-lt"/>
              </a:rPr>
              <a:t>, use </a:t>
            </a:r>
            <a:r>
              <a:rPr lang="en-US" sz="2800" b="1" dirty="0" smtClean="0">
                <a:latin typeface="+mn-lt"/>
              </a:rPr>
              <a:t>camera icons </a:t>
            </a:r>
            <a:r>
              <a:rPr lang="en-US" sz="2800" dirty="0" smtClean="0">
                <a:latin typeface="+mn-lt"/>
              </a:rPr>
              <a:t>(circled in </a:t>
            </a:r>
            <a:r>
              <a:rPr lang="en-US" sz="2800" b="1" dirty="0" smtClean="0">
                <a:solidFill>
                  <a:srgbClr val="5C85AA"/>
                </a:solidFill>
                <a:latin typeface="+mn-lt"/>
              </a:rPr>
              <a:t>blue</a:t>
            </a:r>
            <a:r>
              <a:rPr lang="en-US" sz="2800" dirty="0" smtClean="0">
                <a:latin typeface="+mn-lt"/>
              </a:rPr>
              <a:t>).</a:t>
            </a:r>
            <a:br>
              <a:rPr lang="en-US" sz="2800" dirty="0" smtClean="0">
                <a:latin typeface="+mn-lt"/>
              </a:rPr>
            </a:br>
            <a:r>
              <a:rPr lang="en-US" sz="2800" dirty="0">
                <a:latin typeface="+mn-lt"/>
              </a:rPr>
              <a:t>T</a:t>
            </a:r>
            <a:r>
              <a:rPr lang="en-US" sz="2800" dirty="0" smtClean="0">
                <a:latin typeface="+mn-lt"/>
              </a:rPr>
              <a:t>o </a:t>
            </a:r>
            <a:r>
              <a:rPr lang="en-US" sz="2800" b="1" dirty="0" smtClean="0">
                <a:latin typeface="+mn-lt"/>
              </a:rPr>
              <a:t>mute and unmute</a:t>
            </a:r>
            <a:r>
              <a:rPr lang="en-US" sz="2800" dirty="0" smtClean="0">
                <a:latin typeface="+mn-lt"/>
              </a:rPr>
              <a:t>, use </a:t>
            </a:r>
            <a:r>
              <a:rPr lang="en-US" sz="2800" b="1" dirty="0" smtClean="0">
                <a:latin typeface="+mn-lt"/>
              </a:rPr>
              <a:t>microphone icons</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br>
              <a:rPr lang="en-US" sz="2800" dirty="0" smtClean="0">
                <a:latin typeface="+mn-lt"/>
              </a:rPr>
            </a:br>
            <a:r>
              <a:rPr lang="en-US" sz="3600" dirty="0" smtClean="0">
                <a:latin typeface="+mn-lt"/>
              </a:rPr>
              <a:t/>
            </a:r>
            <a:br>
              <a:rPr lang="en-US" sz="3600" dirty="0" smtClean="0">
                <a:latin typeface="+mn-lt"/>
              </a:rPr>
            </a:br>
            <a:r>
              <a:rPr lang="en-US" sz="2800" dirty="0">
                <a:latin typeface="+mn-lt"/>
              </a:rPr>
              <a:t/>
            </a:r>
            <a:br>
              <a:rPr lang="en-US" sz="2800" dirty="0">
                <a:latin typeface="+mn-lt"/>
              </a:rPr>
            </a:br>
            <a:r>
              <a:rPr lang="en-US" sz="2800" dirty="0" smtClean="0">
                <a:latin typeface="+mn-lt"/>
              </a:rPr>
              <a:t/>
            </a:r>
            <a:br>
              <a:rPr lang="en-US" sz="2800" dirty="0" smtClean="0">
                <a:latin typeface="+mn-lt"/>
              </a:rPr>
            </a:br>
            <a:r>
              <a:rPr lang="en-US" sz="2800" dirty="0">
                <a:latin typeface="+mn-lt"/>
              </a:rPr>
              <a:t/>
            </a:r>
            <a:br>
              <a:rPr lang="en-US" sz="2800" dirty="0">
                <a:latin typeface="+mn-lt"/>
              </a:rPr>
            </a:br>
            <a:r>
              <a:rPr lang="en-US" sz="2800" dirty="0" smtClean="0">
                <a:latin typeface="+mn-lt"/>
              </a:rPr>
              <a:t/>
            </a:r>
            <a:br>
              <a:rPr lang="en-US" sz="2800" dirty="0" smtClean="0">
                <a:latin typeface="+mn-lt"/>
              </a:rPr>
            </a:br>
            <a:r>
              <a:rPr lang="en-US" sz="2800" dirty="0">
                <a:latin typeface="+mn-lt"/>
              </a:rPr>
              <a:t/>
            </a:r>
            <a:br>
              <a:rPr lang="en-US" sz="2800" dirty="0">
                <a:latin typeface="+mn-lt"/>
              </a:rPr>
            </a:br>
            <a:r>
              <a:rPr lang="en-US" sz="2800" dirty="0" smtClean="0">
                <a:latin typeface="+mn-lt"/>
              </a:rPr>
              <a:t/>
            </a:r>
            <a:br>
              <a:rPr lang="en-US" sz="2800" dirty="0" smtClean="0">
                <a:latin typeface="+mn-lt"/>
              </a:rPr>
            </a:br>
            <a:r>
              <a:rPr lang="en-US" sz="2800" dirty="0">
                <a:latin typeface="+mn-lt"/>
              </a:rPr>
              <a:t/>
            </a:r>
            <a:br>
              <a:rPr lang="en-US" sz="2800" dirty="0">
                <a:latin typeface="+mn-lt"/>
              </a:rPr>
            </a:br>
            <a:r>
              <a:rPr lang="en-US" sz="2800" dirty="0" smtClean="0">
                <a:latin typeface="+mn-lt"/>
              </a:rPr>
              <a:t/>
            </a:r>
            <a:br>
              <a:rPr lang="en-US" sz="2800" dirty="0" smtClean="0">
                <a:latin typeface="+mn-lt"/>
              </a:rPr>
            </a:br>
            <a:r>
              <a:rPr lang="en-US" sz="2800" dirty="0">
                <a:latin typeface="+mn-lt"/>
              </a:rPr>
              <a:t/>
            </a:r>
            <a:br>
              <a:rPr lang="en-US" sz="2800" dirty="0">
                <a:latin typeface="+mn-lt"/>
              </a:rPr>
            </a:br>
            <a:r>
              <a:rPr lang="en-US" sz="2800" dirty="0" smtClean="0">
                <a:latin typeface="+mn-lt"/>
              </a:rPr>
              <a:t/>
            </a:r>
            <a:br>
              <a:rPr lang="en-US" sz="2800" dirty="0" smtClean="0">
                <a:latin typeface="+mn-lt"/>
              </a:rPr>
            </a:br>
            <a:r>
              <a:rPr lang="en-US" sz="2800" dirty="0">
                <a:latin typeface="+mn-lt"/>
              </a:rPr>
              <a:t/>
            </a:r>
            <a:br>
              <a:rPr lang="en-US" sz="2800" dirty="0">
                <a:latin typeface="+mn-lt"/>
              </a:rPr>
            </a:br>
            <a:r>
              <a:rPr lang="en-US" sz="2800" dirty="0" smtClean="0">
                <a:latin typeface="+mn-lt"/>
              </a:rPr>
              <a:t/>
            </a:r>
            <a:br>
              <a:rPr lang="en-US" sz="2800" dirty="0" smtClean="0">
                <a:latin typeface="+mn-lt"/>
              </a:rPr>
            </a:br>
            <a:r>
              <a:rPr lang="en-US" sz="2800" dirty="0" smtClean="0">
                <a:latin typeface="+mn-lt"/>
              </a:rPr>
              <a:t/>
            </a:r>
            <a:br>
              <a:rPr lang="en-US" sz="2800" dirty="0" smtClean="0">
                <a:latin typeface="+mn-lt"/>
              </a:rPr>
            </a:br>
            <a:r>
              <a:rPr lang="en-US" sz="2800" dirty="0" smtClean="0">
                <a:latin typeface="+mn-lt"/>
              </a:rPr>
              <a:t>If your icons disappear, mouse over where they should be to bring them back.</a:t>
            </a:r>
            <a:endParaRPr lang="en-US" sz="2800" dirty="0">
              <a:latin typeface="+mn-lt"/>
            </a:endParaRPr>
          </a:p>
        </p:txBody>
      </p:sp>
      <p:pic>
        <p:nvPicPr>
          <p:cNvPr id="5" name="Picture 4"/>
          <p:cNvPicPr>
            <a:picLocks noChangeAspect="1"/>
          </p:cNvPicPr>
          <p:nvPr/>
        </p:nvPicPr>
        <p:blipFill>
          <a:blip r:embed="rId2"/>
          <a:stretch>
            <a:fillRect/>
          </a:stretch>
        </p:blipFill>
        <p:spPr>
          <a:xfrm>
            <a:off x="1070461" y="985458"/>
            <a:ext cx="10051078" cy="5279102"/>
          </a:xfrm>
          <a:prstGeom prst="rect">
            <a:avLst/>
          </a:prstGeom>
        </p:spPr>
      </p:pic>
      <p:sp>
        <p:nvSpPr>
          <p:cNvPr id="8" name="Oval 7"/>
          <p:cNvSpPr/>
          <p:nvPr/>
        </p:nvSpPr>
        <p:spPr>
          <a:xfrm>
            <a:off x="1764289" y="5660572"/>
            <a:ext cx="623455" cy="645267"/>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41433" y="5660572"/>
            <a:ext cx="622187" cy="659326"/>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789444" y="1645861"/>
            <a:ext cx="271462" cy="28482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0589418" y="1645861"/>
            <a:ext cx="223837" cy="284826"/>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a:srcRect l="29475" t="2642" r="57920" b="83333"/>
          <a:stretch/>
        </p:blipFill>
        <p:spPr>
          <a:xfrm>
            <a:off x="3746154" y="1213914"/>
            <a:ext cx="1419284" cy="841522"/>
          </a:xfrm>
          <a:prstGeom prst="rect">
            <a:avLst/>
          </a:prstGeom>
        </p:spPr>
      </p:pic>
    </p:spTree>
    <p:extLst>
      <p:ext uri="{BB962C8B-B14F-4D97-AF65-F5344CB8AC3E}">
        <p14:creationId xmlns:p14="http://schemas.microsoft.com/office/powerpoint/2010/main" val="1072845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70461" y="1319286"/>
            <a:ext cx="10051078" cy="5279102"/>
          </a:xfrm>
          <a:prstGeom prst="rect">
            <a:avLst/>
          </a:prstGeom>
        </p:spPr>
      </p:pic>
      <p:sp>
        <p:nvSpPr>
          <p:cNvPr id="7" name="Title 1"/>
          <p:cNvSpPr>
            <a:spLocks noGrp="1"/>
          </p:cNvSpPr>
          <p:nvPr>
            <p:ph type="title"/>
          </p:nvPr>
        </p:nvSpPr>
        <p:spPr>
          <a:xfrm>
            <a:off x="1" y="309706"/>
            <a:ext cx="12191999" cy="649288"/>
          </a:xfrm>
        </p:spPr>
        <p:txBody>
          <a:bodyPr>
            <a:noAutofit/>
          </a:bodyPr>
          <a:lstStyle/>
          <a:p>
            <a:pPr algn="ctr"/>
            <a:r>
              <a:rPr lang="en-US" sz="2800" dirty="0" smtClean="0">
                <a:latin typeface="+mn-lt"/>
              </a:rPr>
              <a:t>Looking for your </a:t>
            </a:r>
            <a:r>
              <a:rPr lang="en-US" sz="2800" b="1" dirty="0" smtClean="0">
                <a:latin typeface="+mn-lt"/>
              </a:rPr>
              <a:t>Participants </a:t>
            </a:r>
            <a:r>
              <a:rPr lang="en-US" sz="2800" dirty="0" smtClean="0">
                <a:latin typeface="+mn-lt"/>
              </a:rPr>
              <a:t>pane (circled in </a:t>
            </a:r>
            <a:r>
              <a:rPr lang="en-US" sz="2800" b="1" dirty="0" smtClean="0">
                <a:solidFill>
                  <a:srgbClr val="5C85AA"/>
                </a:solidFill>
                <a:latin typeface="+mn-lt"/>
              </a:rPr>
              <a:t>blue</a:t>
            </a:r>
            <a:r>
              <a:rPr lang="en-US" sz="2800" dirty="0" smtClean="0">
                <a:latin typeface="+mn-lt"/>
              </a:rPr>
              <a:t>)?</a:t>
            </a:r>
            <a:br>
              <a:rPr lang="en-US" sz="2800" dirty="0" smtClean="0">
                <a:latin typeface="+mn-lt"/>
              </a:rPr>
            </a:br>
            <a:r>
              <a:rPr lang="en-US" sz="2800" dirty="0" smtClean="0">
                <a:latin typeface="+mn-lt"/>
              </a:rPr>
              <a:t>To view, click </a:t>
            </a:r>
            <a:r>
              <a:rPr lang="en-US" sz="2800" b="1" dirty="0" smtClean="0">
                <a:latin typeface="+mn-lt"/>
              </a:rPr>
              <a:t>Participants</a:t>
            </a:r>
            <a:r>
              <a:rPr lang="en-US" sz="2800" dirty="0" smtClean="0">
                <a:latin typeface="+mn-lt"/>
              </a:rPr>
              <a:t> at the bottom center of your screen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
        <p:nvSpPr>
          <p:cNvPr id="9" name="Oval 8"/>
          <p:cNvSpPr/>
          <p:nvPr/>
        </p:nvSpPr>
        <p:spPr>
          <a:xfrm>
            <a:off x="3629891" y="6004074"/>
            <a:ext cx="831273" cy="82277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a:srcRect l="29475" t="2642" r="57920" b="83333"/>
          <a:stretch/>
        </p:blipFill>
        <p:spPr>
          <a:xfrm>
            <a:off x="3746154" y="1547742"/>
            <a:ext cx="1419284" cy="841522"/>
          </a:xfrm>
          <a:prstGeom prst="rect">
            <a:avLst/>
          </a:prstGeom>
        </p:spPr>
      </p:pic>
      <p:sp>
        <p:nvSpPr>
          <p:cNvPr id="13" name="Rounded Rectangle 12"/>
          <p:cNvSpPr/>
          <p:nvPr/>
        </p:nvSpPr>
        <p:spPr>
          <a:xfrm>
            <a:off x="7623959" y="1176409"/>
            <a:ext cx="3722913" cy="5593430"/>
          </a:xfrm>
          <a:prstGeom prst="roundRect">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4939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70461" y="1319286"/>
            <a:ext cx="10051078" cy="5279102"/>
          </a:xfrm>
          <a:prstGeom prst="rect">
            <a:avLst/>
          </a:prstGeom>
        </p:spPr>
      </p:pic>
      <p:sp>
        <p:nvSpPr>
          <p:cNvPr id="7" name="Title 1"/>
          <p:cNvSpPr>
            <a:spLocks noGrp="1"/>
          </p:cNvSpPr>
          <p:nvPr>
            <p:ph type="title"/>
          </p:nvPr>
        </p:nvSpPr>
        <p:spPr>
          <a:xfrm>
            <a:off x="1" y="309706"/>
            <a:ext cx="12191999" cy="649288"/>
          </a:xfrm>
        </p:spPr>
        <p:txBody>
          <a:bodyPr>
            <a:noAutofit/>
          </a:bodyPr>
          <a:lstStyle/>
          <a:p>
            <a:pPr algn="ctr"/>
            <a:r>
              <a:rPr lang="en-US" sz="2800" dirty="0" smtClean="0">
                <a:latin typeface="+mn-lt"/>
              </a:rPr>
              <a:t>The </a:t>
            </a:r>
            <a:r>
              <a:rPr lang="en-US" sz="2800" b="1" dirty="0" smtClean="0">
                <a:latin typeface="+mn-lt"/>
              </a:rPr>
              <a:t>Participants </a:t>
            </a:r>
            <a:r>
              <a:rPr lang="en-US" sz="2800" dirty="0" smtClean="0">
                <a:latin typeface="+mn-lt"/>
              </a:rPr>
              <a:t>view (circled in </a:t>
            </a:r>
            <a:r>
              <a:rPr lang="en-US" sz="2800" b="1" dirty="0" smtClean="0">
                <a:solidFill>
                  <a:srgbClr val="5C85AA"/>
                </a:solidFill>
                <a:latin typeface="+mn-lt"/>
              </a:rPr>
              <a:t>blue</a:t>
            </a:r>
            <a:r>
              <a:rPr lang="en-US" sz="2800" dirty="0" smtClean="0">
                <a:latin typeface="+mn-lt"/>
              </a:rPr>
              <a:t>) allows you to see who’s in the meeting.</a:t>
            </a:r>
            <a:br>
              <a:rPr lang="en-US" sz="2800" dirty="0" smtClean="0">
                <a:latin typeface="+mn-lt"/>
              </a:rPr>
            </a:br>
            <a:r>
              <a:rPr lang="en-US" sz="2800" dirty="0" smtClean="0">
                <a:latin typeface="+mn-lt"/>
              </a:rPr>
              <a:t>This is also where you’ll find </a:t>
            </a:r>
            <a:r>
              <a:rPr lang="en-US" sz="2800" b="1" dirty="0" smtClean="0">
                <a:latin typeface="+mn-lt"/>
              </a:rPr>
              <a:t>Raise Hand</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
        <p:nvSpPr>
          <p:cNvPr id="9" name="Oval 8"/>
          <p:cNvSpPr/>
          <p:nvPr/>
        </p:nvSpPr>
        <p:spPr>
          <a:xfrm>
            <a:off x="7938655" y="5621411"/>
            <a:ext cx="637309" cy="62699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a:srcRect l="29475" t="2642" r="57920" b="83333"/>
          <a:stretch/>
        </p:blipFill>
        <p:spPr>
          <a:xfrm>
            <a:off x="3746154" y="1547742"/>
            <a:ext cx="1419284" cy="841522"/>
          </a:xfrm>
          <a:prstGeom prst="rect">
            <a:avLst/>
          </a:prstGeom>
        </p:spPr>
      </p:pic>
      <p:sp>
        <p:nvSpPr>
          <p:cNvPr id="13" name="Rounded Rectangle 12"/>
          <p:cNvSpPr/>
          <p:nvPr/>
        </p:nvSpPr>
        <p:spPr>
          <a:xfrm>
            <a:off x="7623959" y="1176409"/>
            <a:ext cx="3722913" cy="5593430"/>
          </a:xfrm>
          <a:prstGeom prst="roundRect">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7064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70461" y="1319286"/>
            <a:ext cx="10051078" cy="5279102"/>
          </a:xfrm>
          <a:prstGeom prst="rect">
            <a:avLst/>
          </a:prstGeom>
        </p:spPr>
      </p:pic>
      <p:sp>
        <p:nvSpPr>
          <p:cNvPr id="7" name="Title 1"/>
          <p:cNvSpPr>
            <a:spLocks noGrp="1"/>
          </p:cNvSpPr>
          <p:nvPr>
            <p:ph type="title"/>
          </p:nvPr>
        </p:nvSpPr>
        <p:spPr>
          <a:xfrm>
            <a:off x="1" y="309706"/>
            <a:ext cx="12191999" cy="649288"/>
          </a:xfrm>
        </p:spPr>
        <p:txBody>
          <a:bodyPr>
            <a:noAutofit/>
          </a:bodyPr>
          <a:lstStyle/>
          <a:p>
            <a:pPr algn="ctr"/>
            <a:r>
              <a:rPr lang="en-US" sz="2800" dirty="0" smtClean="0">
                <a:latin typeface="+mn-lt"/>
              </a:rPr>
              <a:t>To </a:t>
            </a:r>
            <a:r>
              <a:rPr lang="en-US" sz="2800" b="1" dirty="0" smtClean="0">
                <a:latin typeface="+mn-lt"/>
              </a:rPr>
              <a:t>send a message</a:t>
            </a:r>
            <a:r>
              <a:rPr lang="en-US" sz="2800" dirty="0" smtClean="0">
                <a:latin typeface="+mn-lt"/>
              </a:rPr>
              <a:t>, click </a:t>
            </a:r>
            <a:r>
              <a:rPr lang="en-US" sz="2800" b="1" dirty="0" smtClean="0">
                <a:latin typeface="+mn-lt"/>
              </a:rPr>
              <a:t>Chat </a:t>
            </a:r>
            <a:r>
              <a:rPr lang="en-US" sz="2800" dirty="0" smtClean="0">
                <a:latin typeface="+mn-lt"/>
              </a:rPr>
              <a:t>(circled in </a:t>
            </a:r>
            <a:r>
              <a:rPr lang="en-US" sz="2800" b="1" dirty="0" smtClean="0">
                <a:solidFill>
                  <a:srgbClr val="5C85AA"/>
                </a:solidFill>
                <a:latin typeface="+mn-lt"/>
              </a:rPr>
              <a:t>blue</a:t>
            </a:r>
            <a:r>
              <a:rPr lang="en-US" sz="2800" dirty="0" smtClean="0">
                <a:latin typeface="+mn-lt"/>
              </a:rPr>
              <a:t>).</a:t>
            </a:r>
            <a:br>
              <a:rPr lang="en-US" sz="2800" dirty="0" smtClean="0">
                <a:latin typeface="+mn-lt"/>
              </a:rPr>
            </a:br>
            <a:r>
              <a:rPr lang="en-US" sz="2800" dirty="0" smtClean="0">
                <a:latin typeface="+mn-lt"/>
              </a:rPr>
              <a:t>You can also chat 1:1 by clicking individual participant names (circled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
        <p:nvSpPr>
          <p:cNvPr id="8" name="Oval 7"/>
          <p:cNvSpPr/>
          <p:nvPr/>
        </p:nvSpPr>
        <p:spPr>
          <a:xfrm>
            <a:off x="5276746" y="5975643"/>
            <a:ext cx="623455" cy="76562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841131" y="2235200"/>
            <a:ext cx="1723783" cy="45749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a:srcRect l="29475" t="2642" r="57920" b="83333"/>
          <a:stretch/>
        </p:blipFill>
        <p:spPr>
          <a:xfrm>
            <a:off x="3746154" y="1547742"/>
            <a:ext cx="1419284" cy="841522"/>
          </a:xfrm>
          <a:prstGeom prst="rect">
            <a:avLst/>
          </a:prstGeom>
        </p:spPr>
      </p:pic>
    </p:spTree>
    <p:extLst>
      <p:ext uri="{BB962C8B-B14F-4D97-AF65-F5344CB8AC3E}">
        <p14:creationId xmlns:p14="http://schemas.microsoft.com/office/powerpoint/2010/main" val="27420186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13"/>
          <p:cNvPicPr>
            <a:picLocks noGrp="1" noChangeAspect="1"/>
          </p:cNvPicPr>
          <p:nvPr isPhoto="1"/>
        </p:nvPicPr>
        <p:blipFill rotWithShape="1">
          <a:blip r:embed="rId2">
            <a:lum/>
            <a:extLst>
              <a:ext uri="{28A0092B-C50C-407E-A947-70E740481C1C}">
                <a14:useLocalDpi xmlns:a14="http://schemas.microsoft.com/office/drawing/2010/main" val="0"/>
              </a:ext>
            </a:extLst>
          </a:blip>
          <a:srcRect r="27734"/>
          <a:stretch/>
        </p:blipFill>
        <p:spPr>
          <a:xfrm>
            <a:off x="2786743" y="1621123"/>
            <a:ext cx="6618514" cy="5113504"/>
          </a:xfrm>
          <a:prstGeom prst="rect">
            <a:avLst/>
          </a:prstGeom>
        </p:spPr>
      </p:pic>
      <p:grpSp>
        <p:nvGrpSpPr>
          <p:cNvPr id="6" name="Group 5"/>
          <p:cNvGrpSpPr/>
          <p:nvPr/>
        </p:nvGrpSpPr>
        <p:grpSpPr>
          <a:xfrm>
            <a:off x="3135087" y="4111168"/>
            <a:ext cx="2569028" cy="2608944"/>
            <a:chOff x="1857830" y="3773713"/>
            <a:chExt cx="2569028" cy="2608944"/>
          </a:xfrm>
        </p:grpSpPr>
        <p:sp>
          <p:nvSpPr>
            <p:cNvPr id="3" name="Rounded Rectangle 2"/>
            <p:cNvSpPr/>
            <p:nvPr/>
          </p:nvSpPr>
          <p:spPr>
            <a:xfrm>
              <a:off x="1857830" y="3773713"/>
              <a:ext cx="2569028" cy="2278743"/>
            </a:xfrm>
            <a:prstGeom prst="roundRect">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915885" y="6037942"/>
              <a:ext cx="391886" cy="344715"/>
            </a:xfrm>
            <a:prstGeom prst="ellipse">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090056" y="5330370"/>
              <a:ext cx="1436916" cy="27214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p:cNvSpPr txBox="1">
            <a:spLocks/>
          </p:cNvSpPr>
          <p:nvPr/>
        </p:nvSpPr>
        <p:spPr>
          <a:xfrm>
            <a:off x="1" y="309706"/>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smtClean="0">
                <a:latin typeface="+mn-lt"/>
              </a:rPr>
              <a:t>Trouble hearing or being heard? Try a different audio option.</a:t>
            </a:r>
            <a:br>
              <a:rPr lang="en-US" sz="2800" dirty="0" smtClean="0">
                <a:latin typeface="+mn-lt"/>
              </a:rPr>
            </a:br>
            <a:r>
              <a:rPr lang="en-US" sz="2800" dirty="0" smtClean="0">
                <a:latin typeface="+mn-lt"/>
              </a:rPr>
              <a:t>Open the </a:t>
            </a:r>
            <a:r>
              <a:rPr lang="en-US" sz="2800" b="1" dirty="0" smtClean="0">
                <a:latin typeface="+mn-lt"/>
              </a:rPr>
              <a:t>audio menu </a:t>
            </a:r>
            <a:r>
              <a:rPr lang="en-US" sz="2800" dirty="0" smtClean="0">
                <a:latin typeface="+mn-lt"/>
              </a:rPr>
              <a:t>(</a:t>
            </a:r>
            <a:r>
              <a:rPr lang="en-US" sz="2800" dirty="0">
                <a:latin typeface="+mn-lt"/>
              </a:rPr>
              <a:t>circled in</a:t>
            </a:r>
            <a:r>
              <a:rPr lang="en-US" sz="2800" dirty="0" smtClean="0">
                <a:solidFill>
                  <a:srgbClr val="FFC000"/>
                </a:solidFill>
                <a:latin typeface="+mn-lt"/>
              </a:rPr>
              <a:t> </a:t>
            </a:r>
            <a:r>
              <a:rPr lang="en-US" sz="2800" b="1" dirty="0" smtClean="0">
                <a:solidFill>
                  <a:srgbClr val="5C85AA"/>
                </a:solidFill>
                <a:latin typeface="+mn-lt"/>
              </a:rPr>
              <a:t>blue</a:t>
            </a:r>
            <a:r>
              <a:rPr lang="en-US" sz="2800" dirty="0" smtClean="0">
                <a:latin typeface="+mn-lt"/>
              </a:rPr>
              <a:t>).</a:t>
            </a:r>
          </a:p>
          <a:p>
            <a:pPr algn="ctr"/>
            <a:r>
              <a:rPr lang="en-US" sz="2800" dirty="0" smtClean="0">
                <a:latin typeface="+mn-lt"/>
              </a:rPr>
              <a:t>There, select </a:t>
            </a:r>
            <a:r>
              <a:rPr lang="en-US" sz="2800" b="1" dirty="0" smtClean="0">
                <a:latin typeface="+mn-lt"/>
              </a:rPr>
              <a:t>Switch to Phone/Computer Audio </a:t>
            </a:r>
            <a:r>
              <a:rPr lang="en-US" sz="2800" dirty="0" smtClean="0">
                <a:latin typeface="+mn-lt"/>
              </a:rPr>
              <a:t>(circled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spTree>
    <p:extLst>
      <p:ext uri="{BB962C8B-B14F-4D97-AF65-F5344CB8AC3E}">
        <p14:creationId xmlns:p14="http://schemas.microsoft.com/office/powerpoint/2010/main" val="1574799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 y="309706"/>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i="1" dirty="0" smtClean="0">
                <a:latin typeface="+mn-lt"/>
              </a:rPr>
              <a:t>If you are switching to computer audio because your phone connection is bad…</a:t>
            </a:r>
            <a:r>
              <a:rPr lang="en-US" sz="2800" i="1" dirty="0">
                <a:latin typeface="+mn-lt"/>
              </a:rPr>
              <a:t/>
            </a:r>
            <a:br>
              <a:rPr lang="en-US" sz="2800" i="1" dirty="0">
                <a:latin typeface="+mn-lt"/>
              </a:rPr>
            </a:br>
            <a:r>
              <a:rPr lang="en-US" sz="2800" dirty="0" smtClean="0">
                <a:latin typeface="+mn-lt"/>
              </a:rPr>
              <a:t>Click </a:t>
            </a:r>
            <a:r>
              <a:rPr lang="en-US" sz="2800" b="1" dirty="0" smtClean="0">
                <a:latin typeface="+mn-lt"/>
              </a:rPr>
              <a:t>Computer Audio </a:t>
            </a:r>
            <a:r>
              <a:rPr lang="en-US" sz="2800" dirty="0" smtClean="0">
                <a:latin typeface="+mn-lt"/>
              </a:rPr>
              <a:t>(circled in </a:t>
            </a:r>
            <a:r>
              <a:rPr lang="en-US" sz="2800" b="1" dirty="0" smtClean="0">
                <a:solidFill>
                  <a:srgbClr val="5C85AA"/>
                </a:solidFill>
                <a:latin typeface="+mn-lt"/>
              </a:rPr>
              <a:t>blue</a:t>
            </a:r>
            <a:r>
              <a:rPr lang="en-US" sz="2800" dirty="0" smtClean="0">
                <a:latin typeface="+mn-lt"/>
              </a:rPr>
              <a:t>).</a:t>
            </a:r>
            <a:br>
              <a:rPr lang="en-US" sz="2800" dirty="0" smtClean="0">
                <a:latin typeface="+mn-lt"/>
              </a:rPr>
            </a:br>
            <a:r>
              <a:rPr lang="en-US" sz="2800" dirty="0" smtClean="0">
                <a:latin typeface="+mn-lt"/>
              </a:rPr>
              <a:t>Then click </a:t>
            </a:r>
            <a:r>
              <a:rPr lang="en-US" sz="2800" b="1" dirty="0">
                <a:latin typeface="+mn-lt"/>
              </a:rPr>
              <a:t>Join with Computer </a:t>
            </a:r>
            <a:r>
              <a:rPr lang="en-US" sz="2800" b="1" dirty="0" smtClean="0">
                <a:latin typeface="+mn-lt"/>
              </a:rPr>
              <a:t>Audio</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br>
              <a:rPr lang="en-US" sz="2800" dirty="0" smtClean="0">
                <a:latin typeface="+mn-lt"/>
              </a:rPr>
            </a:br>
            <a:r>
              <a:rPr lang="en-US" sz="2800" dirty="0" smtClean="0">
                <a:latin typeface="+mn-lt"/>
              </a:rPr>
              <a:t>Make sure you have a pair of headphones plugged in!</a:t>
            </a:r>
            <a:endParaRPr lang="en-US" sz="2800" dirty="0">
              <a:latin typeface="+mn-lt"/>
            </a:endParaRPr>
          </a:p>
        </p:txBody>
      </p:sp>
      <p:pic>
        <p:nvPicPr>
          <p:cNvPr id="9" name="Picture 8"/>
          <p:cNvPicPr>
            <a:picLocks noChangeAspect="1"/>
          </p:cNvPicPr>
          <p:nvPr/>
        </p:nvPicPr>
        <p:blipFill>
          <a:blip r:embed="rId2"/>
          <a:stretch>
            <a:fillRect/>
          </a:stretch>
        </p:blipFill>
        <p:spPr>
          <a:xfrm>
            <a:off x="2187617" y="2242454"/>
            <a:ext cx="7816765" cy="4362846"/>
          </a:xfrm>
          <a:prstGeom prst="rect">
            <a:avLst/>
          </a:prstGeom>
        </p:spPr>
      </p:pic>
      <p:sp>
        <p:nvSpPr>
          <p:cNvPr id="4" name="Oval 3"/>
          <p:cNvSpPr/>
          <p:nvPr/>
        </p:nvSpPr>
        <p:spPr>
          <a:xfrm>
            <a:off x="4189948" y="3989500"/>
            <a:ext cx="3952339" cy="849729"/>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514535" y="2643414"/>
            <a:ext cx="3503647" cy="628889"/>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endCxn id="4" idx="0"/>
          </p:cNvCxnSpPr>
          <p:nvPr/>
        </p:nvCxnSpPr>
        <p:spPr>
          <a:xfrm>
            <a:off x="6166117" y="3272304"/>
            <a:ext cx="0" cy="717197"/>
          </a:xfrm>
          <a:prstGeom prst="straightConnector1">
            <a:avLst/>
          </a:prstGeom>
          <a:ln w="38100">
            <a:solidFill>
              <a:srgbClr val="41719C"/>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968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 y="309706"/>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i="1" dirty="0" smtClean="0">
                <a:latin typeface="+mn-lt"/>
              </a:rPr>
              <a:t>If you are having trouble hearing or talking via your computer…</a:t>
            </a:r>
            <a:br>
              <a:rPr lang="en-US" sz="2800" i="1" dirty="0" smtClean="0">
                <a:latin typeface="+mn-lt"/>
              </a:rPr>
            </a:br>
            <a:r>
              <a:rPr lang="en-US" sz="2800" dirty="0" smtClean="0">
                <a:latin typeface="+mn-lt"/>
              </a:rPr>
              <a:t>Switch to your phone by clicking </a:t>
            </a:r>
            <a:r>
              <a:rPr lang="en-US" sz="2800" b="1" dirty="0" smtClean="0">
                <a:latin typeface="+mn-lt"/>
              </a:rPr>
              <a:t>Call Me</a:t>
            </a:r>
            <a:r>
              <a:rPr lang="en-US" sz="2800" dirty="0" smtClean="0">
                <a:latin typeface="+mn-lt"/>
              </a:rPr>
              <a:t> (circled in </a:t>
            </a:r>
            <a:r>
              <a:rPr lang="en-US" sz="2800" b="1" dirty="0" smtClean="0">
                <a:solidFill>
                  <a:srgbClr val="FFC000"/>
                </a:solidFill>
                <a:latin typeface="+mn-lt"/>
              </a:rPr>
              <a:t>orange</a:t>
            </a:r>
            <a:r>
              <a:rPr lang="en-US" sz="2800" dirty="0" smtClean="0">
                <a:latin typeface="+mn-lt"/>
              </a:rPr>
              <a:t>).</a:t>
            </a:r>
            <a:br>
              <a:rPr lang="en-US" sz="2800" dirty="0" smtClean="0">
                <a:latin typeface="+mn-lt"/>
              </a:rPr>
            </a:br>
            <a:r>
              <a:rPr lang="en-US" sz="2800" dirty="0" smtClean="0">
                <a:latin typeface="+mn-lt"/>
              </a:rPr>
              <a:t>Enter </a:t>
            </a:r>
            <a:r>
              <a:rPr lang="en-US" sz="2800" b="1" dirty="0" smtClean="0">
                <a:latin typeface="+mn-lt"/>
              </a:rPr>
              <a:t>your own number </a:t>
            </a:r>
            <a:r>
              <a:rPr lang="en-US" sz="2800" dirty="0" smtClean="0">
                <a:latin typeface="+mn-lt"/>
              </a:rPr>
              <a:t>in the space provided (circled in</a:t>
            </a:r>
            <a:r>
              <a:rPr lang="en-US" sz="2800" dirty="0" smtClean="0">
                <a:solidFill>
                  <a:srgbClr val="FFC000"/>
                </a:solidFill>
                <a:latin typeface="+mn-lt"/>
              </a:rPr>
              <a:t> </a:t>
            </a:r>
            <a:r>
              <a:rPr lang="en-US" sz="2800" b="1" dirty="0" smtClean="0">
                <a:solidFill>
                  <a:srgbClr val="5C85AA"/>
                </a:solidFill>
                <a:latin typeface="+mn-lt"/>
              </a:rPr>
              <a:t>blue</a:t>
            </a:r>
            <a:r>
              <a:rPr lang="en-US" sz="2800" dirty="0" smtClean="0">
                <a:latin typeface="+mn-lt"/>
              </a:rPr>
              <a:t>).</a:t>
            </a:r>
          </a:p>
          <a:p>
            <a:pPr algn="ctr"/>
            <a:r>
              <a:rPr lang="en-US" sz="2800" dirty="0" smtClean="0">
                <a:latin typeface="+mn-lt"/>
              </a:rPr>
              <a:t>Next, click </a:t>
            </a:r>
            <a:r>
              <a:rPr lang="en-US" sz="2800" b="1" dirty="0" smtClean="0">
                <a:latin typeface="+mn-lt"/>
              </a:rPr>
              <a:t>Call Me </a:t>
            </a:r>
            <a:r>
              <a:rPr lang="en-US" sz="2800" dirty="0" smtClean="0">
                <a:latin typeface="+mn-lt"/>
              </a:rPr>
              <a:t>(circled in </a:t>
            </a:r>
            <a:r>
              <a:rPr lang="en-US" sz="2800" b="1" dirty="0" smtClean="0">
                <a:solidFill>
                  <a:srgbClr val="FFC000"/>
                </a:solidFill>
                <a:latin typeface="+mn-lt"/>
              </a:rPr>
              <a:t>orange</a:t>
            </a:r>
            <a:r>
              <a:rPr lang="en-US" sz="2800" dirty="0" smtClean="0">
                <a:latin typeface="+mn-lt"/>
              </a:rPr>
              <a:t>).</a:t>
            </a:r>
            <a:endParaRPr lang="en-US" sz="2800" dirty="0">
              <a:latin typeface="+mn-lt"/>
            </a:endParaRPr>
          </a:p>
        </p:txBody>
      </p:sp>
      <p:pic>
        <p:nvPicPr>
          <p:cNvPr id="10" name="Picture 9"/>
          <p:cNvPicPr>
            <a:picLocks noChangeAspect="1"/>
          </p:cNvPicPr>
          <p:nvPr/>
        </p:nvPicPr>
        <p:blipFill>
          <a:blip r:embed="rId2"/>
          <a:stretch>
            <a:fillRect/>
          </a:stretch>
        </p:blipFill>
        <p:spPr>
          <a:xfrm>
            <a:off x="2111938" y="2081149"/>
            <a:ext cx="8006223" cy="4468590"/>
          </a:xfrm>
          <a:prstGeom prst="rect">
            <a:avLst/>
          </a:prstGeom>
        </p:spPr>
      </p:pic>
      <p:sp>
        <p:nvSpPr>
          <p:cNvPr id="12" name="Oval 11"/>
          <p:cNvSpPr/>
          <p:nvPr/>
        </p:nvSpPr>
        <p:spPr>
          <a:xfrm>
            <a:off x="8001173" y="2456279"/>
            <a:ext cx="1743187" cy="54598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28175" y="3655959"/>
            <a:ext cx="6021919" cy="970638"/>
          </a:xfrm>
          <a:prstGeom prst="ellipse">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a:stCxn id="12" idx="2"/>
            <a:endCxn id="13" idx="0"/>
          </p:cNvCxnSpPr>
          <p:nvPr/>
        </p:nvCxnSpPr>
        <p:spPr>
          <a:xfrm flipH="1">
            <a:off x="6139135" y="2729271"/>
            <a:ext cx="1862038" cy="926688"/>
          </a:xfrm>
          <a:prstGeom prst="straightConnector1">
            <a:avLst/>
          </a:prstGeom>
          <a:ln w="38100">
            <a:solidFill>
              <a:srgbClr val="FFC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178752" y="4626597"/>
            <a:ext cx="19809" cy="495223"/>
          </a:xfrm>
          <a:prstGeom prst="straightConnector1">
            <a:avLst/>
          </a:prstGeom>
          <a:ln w="38100">
            <a:solidFill>
              <a:srgbClr val="5C85A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494993" y="5121820"/>
            <a:ext cx="3209047" cy="812167"/>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026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Joining meetings via Zoom app</a:t>
            </a:r>
            <a:endParaRPr lang="en-US" sz="6000" b="1" dirty="0"/>
          </a:p>
        </p:txBody>
      </p:sp>
      <p:sp>
        <p:nvSpPr>
          <p:cNvPr id="3" name="Content Placeholder 2"/>
          <p:cNvSpPr>
            <a:spLocks noGrp="1"/>
          </p:cNvSpPr>
          <p:nvPr>
            <p:ph idx="1"/>
          </p:nvPr>
        </p:nvSpPr>
        <p:spPr>
          <a:xfrm>
            <a:off x="838201" y="1825625"/>
            <a:ext cx="4474028" cy="4351338"/>
          </a:xfrm>
        </p:spPr>
        <p:txBody>
          <a:bodyPr>
            <a:normAutofit/>
          </a:bodyPr>
          <a:lstStyle/>
          <a:p>
            <a:pPr marL="0" indent="0">
              <a:buNone/>
            </a:pPr>
            <a:r>
              <a:rPr lang="en-US" sz="3600" dirty="0" smtClean="0"/>
              <a:t>Clicking the </a:t>
            </a:r>
            <a:r>
              <a:rPr lang="en-US" sz="3600" dirty="0"/>
              <a:t>CAA Board meeting room </a:t>
            </a:r>
            <a:r>
              <a:rPr lang="en-US" sz="3600" dirty="0" smtClean="0"/>
              <a:t>link </a:t>
            </a:r>
            <a:r>
              <a:rPr lang="en-US" sz="3600" dirty="0"/>
              <a:t>(</a:t>
            </a:r>
            <a:r>
              <a:rPr lang="en-US" sz="3600" dirty="0">
                <a:hlinkClick r:id="rId2"/>
              </a:rPr>
              <a:t>https://</a:t>
            </a:r>
            <a:r>
              <a:rPr lang="en-US" sz="3600" dirty="0" smtClean="0">
                <a:hlinkClick r:id="rId2"/>
              </a:rPr>
              <a:t>columbiauniversity.zoom.us/j/582613245</a:t>
            </a:r>
            <a:r>
              <a:rPr lang="en-US" sz="3600" dirty="0" smtClean="0"/>
              <a:t>)</a:t>
            </a:r>
            <a:r>
              <a:rPr lang="en-US" sz="3600" dirty="0"/>
              <a:t> </a:t>
            </a:r>
            <a:r>
              <a:rPr lang="en-US" sz="3600" dirty="0" smtClean="0"/>
              <a:t>should </a:t>
            </a:r>
            <a:r>
              <a:rPr lang="en-US" sz="3600" dirty="0" smtClean="0"/>
              <a:t>trigger your Zoom app to add you to the meeting.</a:t>
            </a:r>
          </a:p>
        </p:txBody>
      </p:sp>
      <p:pic>
        <p:nvPicPr>
          <p:cNvPr id="5" name="Picture 4" descr="IMG-1804"/>
          <p:cNvPicPr>
            <a:picLocks noGrp="1" noChangeAspect="1"/>
          </p:cNvPicPr>
          <p:nvPr isPhoto="1"/>
        </p:nvPicPr>
        <p:blipFill rotWithShape="1">
          <a:blip r:embed="rId3">
            <a:lum/>
            <a:extLst>
              <a:ext uri="{28A0092B-C50C-407E-A947-70E740481C1C}">
                <a14:useLocalDpi xmlns:a14="http://schemas.microsoft.com/office/drawing/2010/main" val="0"/>
              </a:ext>
            </a:extLst>
          </a:blip>
          <a:srcRect b="32161"/>
          <a:stretch/>
        </p:blipFill>
        <p:spPr>
          <a:xfrm>
            <a:off x="5764830" y="1690687"/>
            <a:ext cx="5955054" cy="4782684"/>
          </a:xfrm>
          <a:prstGeom prst="rect">
            <a:avLst/>
          </a:prstGeom>
        </p:spPr>
      </p:pic>
      <p:sp>
        <p:nvSpPr>
          <p:cNvPr id="4"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hlinkClick r:id="rId2"/>
              </a:rPr>
              <a:t>https://columbiauniversity.zoom.us/j/582613245</a:t>
            </a:r>
            <a:r>
              <a:rPr kumimoji="0" lang="en-US" altLang="en-US" sz="1800" b="0" i="0" u="none" strike="noStrike" cap="none" normalizeH="0" baseline="0" smtClean="0">
                <a:ln>
                  <a:noFill/>
                </a:ln>
                <a:solidFill>
                  <a:schemeClr val="tx1"/>
                </a:solidFill>
                <a:effectLst/>
                <a:latin typeface="Arial" panose="020B0604020202020204" pitchFamily="34" charset="0"/>
              </a:rPr>
              <a:t>   </a:t>
            </a:r>
          </a:p>
        </p:txBody>
      </p:sp>
      <p:sp>
        <p:nvSpPr>
          <p:cNvPr id="6"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hlinkClick r:id="rId2"/>
              </a:rPr>
              <a:t>https://columbiauniversity.zoom.us/j/582613245</a:t>
            </a:r>
            <a:r>
              <a:rPr kumimoji="0" lang="en-US" altLang="en-US" sz="1800" b="0" i="0" u="none" strike="noStrike" cap="none" normalizeH="0" baseline="0" smtClean="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3734040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970" y="620938"/>
            <a:ext cx="3033486" cy="5910489"/>
          </a:xfrm>
        </p:spPr>
        <p:txBody>
          <a:bodyPr anchor="ctr">
            <a:normAutofit/>
          </a:bodyPr>
          <a:lstStyle/>
          <a:p>
            <a:pPr marL="0" indent="0">
              <a:spcBef>
                <a:spcPts val="0"/>
              </a:spcBef>
              <a:spcAft>
                <a:spcPts val="1200"/>
              </a:spcAft>
              <a:buNone/>
            </a:pPr>
            <a:r>
              <a:rPr lang="en-US" sz="3600" dirty="0" smtClean="0"/>
              <a:t>Or, open your app and click </a:t>
            </a:r>
            <a:r>
              <a:rPr lang="en-US" sz="3600" b="1" dirty="0" smtClean="0"/>
              <a:t>Join </a:t>
            </a:r>
            <a:r>
              <a:rPr lang="en-US" sz="3600" dirty="0" smtClean="0"/>
              <a:t>(</a:t>
            </a:r>
            <a:r>
              <a:rPr lang="en-US" sz="3600" dirty="0"/>
              <a:t>circled in</a:t>
            </a:r>
            <a:r>
              <a:rPr lang="en-US" sz="3600" dirty="0">
                <a:solidFill>
                  <a:srgbClr val="FFC000"/>
                </a:solidFill>
              </a:rPr>
              <a:t> </a:t>
            </a:r>
            <a:r>
              <a:rPr lang="en-US" sz="3600" b="1" dirty="0">
                <a:solidFill>
                  <a:srgbClr val="5C85AA"/>
                </a:solidFill>
              </a:rPr>
              <a:t>blue</a:t>
            </a:r>
            <a:r>
              <a:rPr lang="en-US" sz="3600" dirty="0"/>
              <a:t>).</a:t>
            </a:r>
          </a:p>
          <a:p>
            <a:pPr marL="0" indent="0">
              <a:spcBef>
                <a:spcPts val="0"/>
              </a:spcBef>
              <a:spcAft>
                <a:spcPts val="1200"/>
              </a:spcAft>
              <a:buNone/>
            </a:pPr>
            <a:r>
              <a:rPr lang="en-US" sz="3600" dirty="0" smtClean="0"/>
              <a:t>Enter the </a:t>
            </a:r>
            <a:r>
              <a:rPr lang="en-US" sz="3600" b="1" dirty="0" smtClean="0"/>
              <a:t>Meeting ID</a:t>
            </a:r>
            <a:r>
              <a:rPr lang="en-US" sz="3600" dirty="0" smtClean="0"/>
              <a:t> as shown (circled </a:t>
            </a:r>
            <a:r>
              <a:rPr lang="en-US" sz="3600" dirty="0"/>
              <a:t>in </a:t>
            </a:r>
            <a:r>
              <a:rPr lang="en-US" sz="3600" b="1" dirty="0">
                <a:solidFill>
                  <a:srgbClr val="FFC000"/>
                </a:solidFill>
              </a:rPr>
              <a:t>orange</a:t>
            </a:r>
            <a:r>
              <a:rPr lang="en-US" sz="3600" dirty="0" smtClean="0"/>
              <a:t>).</a:t>
            </a:r>
            <a:endParaRPr lang="en-US" sz="36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3204"/>
          <a:stretch/>
        </p:blipFill>
        <p:spPr>
          <a:xfrm>
            <a:off x="3577453" y="0"/>
            <a:ext cx="3904980" cy="6723095"/>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69" t="3809" r="1" b="18367"/>
          <a:stretch/>
        </p:blipFill>
        <p:spPr>
          <a:xfrm>
            <a:off x="7953829" y="809070"/>
            <a:ext cx="3904980" cy="5374763"/>
          </a:xfrm>
          <a:prstGeom prst="rect">
            <a:avLst/>
          </a:prstGeom>
        </p:spPr>
      </p:pic>
      <p:sp>
        <p:nvSpPr>
          <p:cNvPr id="7" name="Oval 6"/>
          <p:cNvSpPr/>
          <p:nvPr/>
        </p:nvSpPr>
        <p:spPr>
          <a:xfrm>
            <a:off x="4542970" y="1030514"/>
            <a:ext cx="957943" cy="1045029"/>
          </a:xfrm>
          <a:prstGeom prst="ellipse">
            <a:avLst/>
          </a:prstGeom>
          <a:noFill/>
          <a:ln w="57150">
            <a:solidFill>
              <a:srgbClr val="5C8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9114970" y="1567543"/>
            <a:ext cx="1611086" cy="508000"/>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243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113" y="620938"/>
            <a:ext cx="5747658" cy="5910489"/>
          </a:xfrm>
        </p:spPr>
        <p:txBody>
          <a:bodyPr>
            <a:normAutofit lnSpcReduction="10000"/>
          </a:bodyPr>
          <a:lstStyle/>
          <a:p>
            <a:pPr marL="0" indent="0">
              <a:spcBef>
                <a:spcPts val="0"/>
              </a:spcBef>
              <a:spcAft>
                <a:spcPts val="1200"/>
              </a:spcAft>
              <a:buNone/>
            </a:pPr>
            <a:r>
              <a:rPr lang="en-US" sz="3600" dirty="0" smtClean="0"/>
              <a:t>Take a moment to review the items </a:t>
            </a:r>
            <a:r>
              <a:rPr lang="en-US" sz="3600" dirty="0"/>
              <a:t>circled in</a:t>
            </a:r>
            <a:r>
              <a:rPr lang="en-US" sz="3600" dirty="0">
                <a:solidFill>
                  <a:srgbClr val="FFC000"/>
                </a:solidFill>
              </a:rPr>
              <a:t> </a:t>
            </a:r>
            <a:r>
              <a:rPr lang="en-US" sz="3600" b="1" dirty="0" smtClean="0">
                <a:solidFill>
                  <a:srgbClr val="5C85AA"/>
                </a:solidFill>
              </a:rPr>
              <a:t>blue</a:t>
            </a:r>
            <a:r>
              <a:rPr lang="en-US" sz="3600" dirty="0" smtClean="0"/>
              <a:t>:</a:t>
            </a:r>
          </a:p>
          <a:p>
            <a:pPr>
              <a:spcBef>
                <a:spcPts val="0"/>
              </a:spcBef>
              <a:spcAft>
                <a:spcPts val="1200"/>
              </a:spcAft>
            </a:pPr>
            <a:r>
              <a:rPr lang="en-US" sz="3600" dirty="0" smtClean="0"/>
              <a:t>Check your </a:t>
            </a:r>
            <a:r>
              <a:rPr lang="en-US" sz="3600" b="1" dirty="0" smtClean="0"/>
              <a:t>name</a:t>
            </a:r>
            <a:r>
              <a:rPr lang="en-US" sz="3600" dirty="0" smtClean="0"/>
              <a:t>, especially on shared devices</a:t>
            </a:r>
          </a:p>
          <a:p>
            <a:pPr>
              <a:spcBef>
                <a:spcPts val="0"/>
              </a:spcBef>
              <a:spcAft>
                <a:spcPts val="1200"/>
              </a:spcAft>
            </a:pPr>
            <a:r>
              <a:rPr lang="en-US" sz="3600" dirty="0" smtClean="0"/>
              <a:t>Set </a:t>
            </a:r>
            <a:r>
              <a:rPr lang="en-US" sz="3600" b="1" dirty="0" smtClean="0"/>
              <a:t>Don’t Connect To Audio</a:t>
            </a:r>
            <a:r>
              <a:rPr lang="en-US" sz="3600" dirty="0" smtClean="0"/>
              <a:t> switch to off, as shown</a:t>
            </a:r>
          </a:p>
          <a:p>
            <a:pPr>
              <a:spcBef>
                <a:spcPts val="0"/>
              </a:spcBef>
            </a:pPr>
            <a:r>
              <a:rPr lang="en-US" sz="3600" dirty="0" smtClean="0"/>
              <a:t>Set </a:t>
            </a:r>
            <a:r>
              <a:rPr lang="en-US" sz="3600" b="1" dirty="0" smtClean="0"/>
              <a:t>Turn Off My Video </a:t>
            </a:r>
            <a:r>
              <a:rPr lang="en-US" sz="3600" dirty="0" smtClean="0"/>
              <a:t>switch to off, as shown</a:t>
            </a:r>
          </a:p>
          <a:p>
            <a:pPr marL="0" indent="0">
              <a:spcBef>
                <a:spcPts val="0"/>
              </a:spcBef>
              <a:spcAft>
                <a:spcPts val="1200"/>
              </a:spcAft>
              <a:buNone/>
            </a:pPr>
            <a:endParaRPr lang="en-US" sz="3600" dirty="0" smtClean="0"/>
          </a:p>
          <a:p>
            <a:pPr marL="0" indent="0">
              <a:spcBef>
                <a:spcPts val="0"/>
              </a:spcBef>
              <a:buNone/>
            </a:pPr>
            <a:r>
              <a:rPr lang="en-US" sz="3600" dirty="0" smtClean="0"/>
              <a:t>When done, </a:t>
            </a:r>
            <a:r>
              <a:rPr lang="en-US" sz="3600" dirty="0"/>
              <a:t>click </a:t>
            </a:r>
            <a:r>
              <a:rPr lang="en-US" sz="3600" b="1" dirty="0" smtClean="0"/>
              <a:t>Join</a:t>
            </a:r>
            <a:r>
              <a:rPr lang="en-US" sz="3600" dirty="0"/>
              <a:t> (circled in </a:t>
            </a:r>
            <a:r>
              <a:rPr lang="en-US" sz="3600" b="1" dirty="0">
                <a:solidFill>
                  <a:srgbClr val="FFC000"/>
                </a:solidFill>
              </a:rPr>
              <a:t>orange</a:t>
            </a:r>
            <a:r>
              <a:rPr lang="en-US" sz="3600" dirty="0" smtClean="0"/>
              <a:t>).</a:t>
            </a:r>
            <a:endParaRPr lang="en-US" sz="3600"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569" t="3809" r="1" b="18367"/>
          <a:stretch/>
        </p:blipFill>
        <p:spPr>
          <a:xfrm>
            <a:off x="6807196" y="301069"/>
            <a:ext cx="4568828" cy="6288473"/>
          </a:xfrm>
          <a:prstGeom prst="rect">
            <a:avLst/>
          </a:prstGeom>
        </p:spPr>
      </p:pic>
      <p:sp>
        <p:nvSpPr>
          <p:cNvPr id="8" name="Rounded Rectangle 7"/>
          <p:cNvSpPr>
            <a:spLocks noChangeAspect="1"/>
          </p:cNvSpPr>
          <p:nvPr/>
        </p:nvSpPr>
        <p:spPr>
          <a:xfrm>
            <a:off x="6865258" y="3011654"/>
            <a:ext cx="4467224" cy="835589"/>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a:spLocks noChangeAspect="1"/>
          </p:cNvSpPr>
          <p:nvPr/>
        </p:nvSpPr>
        <p:spPr>
          <a:xfrm>
            <a:off x="8088075" y="2481934"/>
            <a:ext cx="1893458" cy="433032"/>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a:spLocks noChangeAspect="1"/>
          </p:cNvSpPr>
          <p:nvPr/>
        </p:nvSpPr>
        <p:spPr>
          <a:xfrm>
            <a:off x="6865258" y="4879314"/>
            <a:ext cx="4467223" cy="461943"/>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a:spLocks noChangeAspect="1"/>
          </p:cNvSpPr>
          <p:nvPr/>
        </p:nvSpPr>
        <p:spPr>
          <a:xfrm>
            <a:off x="6872514" y="5423601"/>
            <a:ext cx="4467223" cy="461943"/>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9279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MG-1811"/>
          <p:cNvPicPr>
            <a:picLocks noGrp="1" noChangeAspect="1"/>
          </p:cNvPicPr>
          <p:nvPr isPhoto="1"/>
        </p:nvPicPr>
        <p:blipFill rotWithShape="1">
          <a:blip r:embed="rId2">
            <a:lum/>
            <a:extLst>
              <a:ext uri="{28A0092B-C50C-407E-A947-70E740481C1C}">
                <a14:useLocalDpi xmlns:a14="http://schemas.microsoft.com/office/drawing/2010/main" val="0"/>
              </a:ext>
            </a:extLst>
          </a:blip>
          <a:srcRect l="2259" t="13756" r="-2259" b="34403"/>
          <a:stretch/>
        </p:blipFill>
        <p:spPr>
          <a:xfrm>
            <a:off x="6515354" y="1470193"/>
            <a:ext cx="5489519" cy="5061236"/>
          </a:xfrm>
          <a:prstGeom prst="rect">
            <a:avLst/>
          </a:prstGeom>
        </p:spPr>
      </p:pic>
      <p:sp>
        <p:nvSpPr>
          <p:cNvPr id="3" name="Content Placeholder 2"/>
          <p:cNvSpPr>
            <a:spLocks noGrp="1"/>
          </p:cNvSpPr>
          <p:nvPr>
            <p:ph idx="1"/>
          </p:nvPr>
        </p:nvSpPr>
        <p:spPr>
          <a:xfrm>
            <a:off x="624113" y="0"/>
            <a:ext cx="5747658" cy="6858000"/>
          </a:xfrm>
        </p:spPr>
        <p:txBody>
          <a:bodyPr anchor="ctr">
            <a:normAutofit/>
          </a:bodyPr>
          <a:lstStyle/>
          <a:p>
            <a:pPr marL="0" indent="0">
              <a:spcBef>
                <a:spcPts val="0"/>
              </a:spcBef>
              <a:spcAft>
                <a:spcPts val="1200"/>
              </a:spcAft>
              <a:buNone/>
            </a:pPr>
            <a:r>
              <a:rPr lang="en-US" sz="3600" dirty="0" smtClean="0"/>
              <a:t>If prompted, give Zoom access to your device’s </a:t>
            </a:r>
            <a:r>
              <a:rPr lang="en-US" sz="3600" b="1" dirty="0" smtClean="0"/>
              <a:t>microphone </a:t>
            </a:r>
            <a:r>
              <a:rPr lang="en-US" sz="3600" dirty="0" smtClean="0"/>
              <a:t>(circled in</a:t>
            </a:r>
            <a:r>
              <a:rPr lang="en-US" sz="3600" dirty="0" smtClean="0">
                <a:solidFill>
                  <a:srgbClr val="FFC000"/>
                </a:solidFill>
              </a:rPr>
              <a:t> </a:t>
            </a:r>
            <a:r>
              <a:rPr lang="en-US" sz="3600" b="1" dirty="0" smtClean="0">
                <a:solidFill>
                  <a:srgbClr val="5C85AA"/>
                </a:solidFill>
              </a:rPr>
              <a:t>blue</a:t>
            </a:r>
            <a:r>
              <a:rPr lang="en-US" sz="3600" dirty="0" smtClean="0"/>
              <a:t>) and </a:t>
            </a:r>
            <a:r>
              <a:rPr lang="en-US" sz="3600" b="1" dirty="0" smtClean="0"/>
              <a:t>camera</a:t>
            </a:r>
            <a:r>
              <a:rPr lang="en-US" sz="3600" dirty="0"/>
              <a:t>(circled in </a:t>
            </a:r>
            <a:r>
              <a:rPr lang="en-US" sz="3600" b="1" dirty="0">
                <a:solidFill>
                  <a:srgbClr val="FFC000"/>
                </a:solidFill>
              </a:rPr>
              <a:t>orange</a:t>
            </a:r>
            <a:r>
              <a:rPr lang="en-US" sz="3600" dirty="0" smtClean="0"/>
              <a:t>).</a:t>
            </a:r>
            <a:endParaRPr lang="en-US" sz="3600" dirty="0"/>
          </a:p>
        </p:txBody>
      </p:sp>
      <p:pic>
        <p:nvPicPr>
          <p:cNvPr id="10" name="Picture 9" descr="IMG-1805"/>
          <p:cNvPicPr>
            <a:picLocks noGrp="1" noChangeAspect="1"/>
          </p:cNvPicPr>
          <p:nvPr isPhoto="1"/>
        </p:nvPicPr>
        <p:blipFill rotWithShape="1">
          <a:blip r:embed="rId3">
            <a:lum/>
            <a:extLst>
              <a:ext uri="{28A0092B-C50C-407E-A947-70E740481C1C}">
                <a14:useLocalDpi xmlns:a14="http://schemas.microsoft.com/office/drawing/2010/main" val="0"/>
              </a:ext>
            </a:extLst>
          </a:blip>
          <a:srcRect l="9746" t="35132" r="9328" b="34815"/>
          <a:stretch/>
        </p:blipFill>
        <p:spPr>
          <a:xfrm>
            <a:off x="6952342" y="541838"/>
            <a:ext cx="4391596" cy="2900496"/>
          </a:xfrm>
          <a:prstGeom prst="rect">
            <a:avLst/>
          </a:prstGeom>
        </p:spPr>
      </p:pic>
      <p:sp>
        <p:nvSpPr>
          <p:cNvPr id="12" name="Rounded Rectangle 11"/>
          <p:cNvSpPr>
            <a:spLocks/>
          </p:cNvSpPr>
          <p:nvPr/>
        </p:nvSpPr>
        <p:spPr>
          <a:xfrm>
            <a:off x="9260114" y="2670628"/>
            <a:ext cx="1770743" cy="537029"/>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a:spLocks/>
          </p:cNvSpPr>
          <p:nvPr/>
        </p:nvSpPr>
        <p:spPr>
          <a:xfrm>
            <a:off x="9260114" y="5609771"/>
            <a:ext cx="1770743" cy="537029"/>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530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1806"/>
          <p:cNvPicPr>
            <a:picLocks noGrp="1" noChangeAspect="1"/>
          </p:cNvPicPr>
          <p:nvPr isPhoto="1"/>
        </p:nvPicPr>
        <p:blipFill rotWithShape="1">
          <a:blip r:embed="rId2">
            <a:lum/>
            <a:extLst>
              <a:ext uri="{28A0092B-C50C-407E-A947-70E740481C1C}">
                <a14:useLocalDpi xmlns:a14="http://schemas.microsoft.com/office/drawing/2010/main" val="0"/>
              </a:ext>
            </a:extLst>
          </a:blip>
          <a:srcRect t="26376" b="25705"/>
          <a:stretch/>
        </p:blipFill>
        <p:spPr>
          <a:xfrm>
            <a:off x="5620202" y="628650"/>
            <a:ext cx="6571798" cy="5600701"/>
          </a:xfrm>
          <a:prstGeom prst="rect">
            <a:avLst/>
          </a:prstGeom>
        </p:spPr>
      </p:pic>
      <p:sp>
        <p:nvSpPr>
          <p:cNvPr id="3" name="Content Placeholder 2"/>
          <p:cNvSpPr>
            <a:spLocks noGrp="1"/>
          </p:cNvSpPr>
          <p:nvPr>
            <p:ph idx="1"/>
          </p:nvPr>
        </p:nvSpPr>
        <p:spPr>
          <a:xfrm>
            <a:off x="624113" y="711200"/>
            <a:ext cx="5500916" cy="5428343"/>
          </a:xfrm>
        </p:spPr>
        <p:txBody>
          <a:bodyPr anchor="ctr">
            <a:normAutofit/>
          </a:bodyPr>
          <a:lstStyle/>
          <a:p>
            <a:pPr marL="0" indent="0">
              <a:spcBef>
                <a:spcPts val="0"/>
              </a:spcBef>
              <a:spcAft>
                <a:spcPts val="1200"/>
              </a:spcAft>
              <a:buNone/>
            </a:pPr>
            <a:r>
              <a:rPr lang="en-US" sz="3600" dirty="0" smtClean="0"/>
              <a:t>You may be prompted to </a:t>
            </a:r>
            <a:r>
              <a:rPr lang="en-US" sz="3600" b="1" dirty="0" smtClean="0"/>
              <a:t>join audio</a:t>
            </a:r>
            <a:r>
              <a:rPr lang="en-US" sz="3600" dirty="0" smtClean="0"/>
              <a:t> via </a:t>
            </a:r>
            <a:r>
              <a:rPr lang="en-US" sz="3600" b="1" dirty="0" smtClean="0"/>
              <a:t>Internet Audio</a:t>
            </a:r>
            <a:r>
              <a:rPr lang="en-US" sz="3600" dirty="0" smtClean="0"/>
              <a:t> (circled in</a:t>
            </a:r>
            <a:r>
              <a:rPr lang="en-US" sz="3600" dirty="0" smtClean="0">
                <a:solidFill>
                  <a:srgbClr val="FFC000"/>
                </a:solidFill>
              </a:rPr>
              <a:t> </a:t>
            </a:r>
            <a:r>
              <a:rPr lang="en-US" sz="3600" b="1" dirty="0" smtClean="0">
                <a:solidFill>
                  <a:srgbClr val="5C85AA"/>
                </a:solidFill>
              </a:rPr>
              <a:t>blue</a:t>
            </a:r>
            <a:r>
              <a:rPr lang="en-US" sz="3600" dirty="0" smtClean="0"/>
              <a:t>) or </a:t>
            </a:r>
            <a:r>
              <a:rPr lang="en-US" sz="3600" b="1" dirty="0" smtClean="0"/>
              <a:t>Call My Phone</a:t>
            </a:r>
            <a:r>
              <a:rPr lang="en-US" sz="3600" dirty="0" smtClean="0"/>
              <a:t> </a:t>
            </a:r>
            <a:r>
              <a:rPr lang="en-US" sz="3600" dirty="0"/>
              <a:t>(circled in </a:t>
            </a:r>
            <a:r>
              <a:rPr lang="en-US" sz="3600" b="1" dirty="0">
                <a:solidFill>
                  <a:srgbClr val="FFC000"/>
                </a:solidFill>
              </a:rPr>
              <a:t>orange</a:t>
            </a:r>
            <a:r>
              <a:rPr lang="en-US" sz="3600" dirty="0" smtClean="0"/>
              <a:t>).</a:t>
            </a:r>
            <a:endParaRPr lang="en-US" sz="3600" dirty="0"/>
          </a:p>
        </p:txBody>
      </p:sp>
      <p:sp>
        <p:nvSpPr>
          <p:cNvPr id="12" name="Rounded Rectangle 11"/>
          <p:cNvSpPr>
            <a:spLocks/>
          </p:cNvSpPr>
          <p:nvPr/>
        </p:nvSpPr>
        <p:spPr>
          <a:xfrm>
            <a:off x="7010400" y="2601684"/>
            <a:ext cx="3744686" cy="664029"/>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a:spLocks noChangeAspect="1"/>
          </p:cNvSpPr>
          <p:nvPr/>
        </p:nvSpPr>
        <p:spPr>
          <a:xfrm>
            <a:off x="6981371" y="4150574"/>
            <a:ext cx="3824513" cy="71537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2809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1806"/>
          <p:cNvPicPr>
            <a:picLocks noGrp="1" noChangeAspect="1"/>
          </p:cNvPicPr>
          <p:nvPr isPhoto="1"/>
        </p:nvPicPr>
        <p:blipFill rotWithShape="1">
          <a:blip r:embed="rId2">
            <a:lum/>
            <a:extLst>
              <a:ext uri="{28A0092B-C50C-407E-A947-70E740481C1C}">
                <a14:useLocalDpi xmlns:a14="http://schemas.microsoft.com/office/drawing/2010/main" val="0"/>
              </a:ext>
            </a:extLst>
          </a:blip>
          <a:srcRect t="26376" b="25705"/>
          <a:stretch/>
        </p:blipFill>
        <p:spPr>
          <a:xfrm>
            <a:off x="5620202" y="628650"/>
            <a:ext cx="6571798" cy="5600701"/>
          </a:xfrm>
          <a:prstGeom prst="rect">
            <a:avLst/>
          </a:prstGeom>
        </p:spPr>
      </p:pic>
      <p:sp>
        <p:nvSpPr>
          <p:cNvPr id="3" name="Content Placeholder 2"/>
          <p:cNvSpPr>
            <a:spLocks noGrp="1"/>
          </p:cNvSpPr>
          <p:nvPr>
            <p:ph idx="1"/>
          </p:nvPr>
        </p:nvSpPr>
        <p:spPr>
          <a:xfrm>
            <a:off x="624113" y="711200"/>
            <a:ext cx="5747658" cy="5428343"/>
          </a:xfrm>
        </p:spPr>
        <p:txBody>
          <a:bodyPr anchor="ctr">
            <a:normAutofit/>
          </a:bodyPr>
          <a:lstStyle/>
          <a:p>
            <a:pPr marL="0" indent="0">
              <a:spcBef>
                <a:spcPts val="0"/>
              </a:spcBef>
              <a:spcAft>
                <a:spcPts val="1200"/>
              </a:spcAft>
              <a:buNone/>
            </a:pPr>
            <a:r>
              <a:rPr lang="en-US" sz="3600" dirty="0" smtClean="0"/>
              <a:t>If you select </a:t>
            </a:r>
            <a:r>
              <a:rPr lang="en-US" sz="3600" b="1" dirty="0" smtClean="0"/>
              <a:t>Internet Audio</a:t>
            </a:r>
            <a:r>
              <a:rPr lang="en-US" sz="3600" dirty="0" smtClean="0"/>
              <a:t> (circled in</a:t>
            </a:r>
            <a:r>
              <a:rPr lang="en-US" sz="3600" dirty="0" smtClean="0">
                <a:solidFill>
                  <a:srgbClr val="FFC000"/>
                </a:solidFill>
              </a:rPr>
              <a:t> </a:t>
            </a:r>
            <a:r>
              <a:rPr lang="en-US" sz="3600" b="1" dirty="0" smtClean="0">
                <a:solidFill>
                  <a:srgbClr val="5C85AA"/>
                </a:solidFill>
              </a:rPr>
              <a:t>blue</a:t>
            </a:r>
            <a:r>
              <a:rPr lang="en-US" sz="3600" dirty="0" smtClean="0"/>
              <a:t>), you’ll join the conference right away. </a:t>
            </a:r>
            <a:br>
              <a:rPr lang="en-US" sz="3600" dirty="0" smtClean="0"/>
            </a:br>
            <a:endParaRPr lang="en-US" sz="3600" dirty="0" smtClean="0"/>
          </a:p>
          <a:p>
            <a:pPr marL="0" indent="0">
              <a:spcBef>
                <a:spcPts val="0"/>
              </a:spcBef>
              <a:spcAft>
                <a:spcPts val="1200"/>
              </a:spcAft>
              <a:buNone/>
            </a:pPr>
            <a:r>
              <a:rPr lang="en-US" sz="3600" dirty="0" smtClean="0"/>
              <a:t>Make sure you have headphones plugged into your phone to prevent feedback!</a:t>
            </a:r>
            <a:endParaRPr lang="en-US" sz="3600" dirty="0"/>
          </a:p>
        </p:txBody>
      </p:sp>
      <p:sp>
        <p:nvSpPr>
          <p:cNvPr id="12" name="Rounded Rectangle 11"/>
          <p:cNvSpPr>
            <a:spLocks/>
          </p:cNvSpPr>
          <p:nvPr/>
        </p:nvSpPr>
        <p:spPr>
          <a:xfrm>
            <a:off x="7010400" y="2601684"/>
            <a:ext cx="3744686" cy="664029"/>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2356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G-1819"/>
          <p:cNvPicPr>
            <a:picLocks noGrp="1" noChangeAspect="1"/>
          </p:cNvPicPr>
          <p:nvPr isPhoto="1"/>
        </p:nvPicPr>
        <p:blipFill rotWithShape="1">
          <a:blip r:embed="rId2">
            <a:lum/>
            <a:extLst>
              <a:ext uri="{28A0092B-C50C-407E-A947-70E740481C1C}">
                <a14:useLocalDpi xmlns:a14="http://schemas.microsoft.com/office/drawing/2010/main" val="0"/>
              </a:ext>
            </a:extLst>
          </a:blip>
          <a:srcRect t="2752"/>
          <a:stretch/>
        </p:blipFill>
        <p:spPr>
          <a:xfrm>
            <a:off x="7497816" y="-43544"/>
            <a:ext cx="3990306" cy="6901543"/>
          </a:xfrm>
          <a:prstGeom prst="rect">
            <a:avLst/>
          </a:prstGeom>
        </p:spPr>
      </p:pic>
      <p:sp>
        <p:nvSpPr>
          <p:cNvPr id="3" name="Content Placeholder 2"/>
          <p:cNvSpPr>
            <a:spLocks noGrp="1"/>
          </p:cNvSpPr>
          <p:nvPr>
            <p:ph idx="1"/>
          </p:nvPr>
        </p:nvSpPr>
        <p:spPr>
          <a:xfrm>
            <a:off x="624113" y="711200"/>
            <a:ext cx="6255658" cy="5428343"/>
          </a:xfrm>
        </p:spPr>
        <p:txBody>
          <a:bodyPr anchor="ctr">
            <a:normAutofit/>
          </a:bodyPr>
          <a:lstStyle/>
          <a:p>
            <a:pPr marL="0" indent="0">
              <a:buNone/>
            </a:pPr>
            <a:r>
              <a:rPr lang="en-US" sz="3600" dirty="0" smtClean="0"/>
              <a:t>If you select </a:t>
            </a:r>
            <a:r>
              <a:rPr lang="en-US" sz="3600" b="1" dirty="0" smtClean="0"/>
              <a:t>Call My Phone</a:t>
            </a:r>
            <a:r>
              <a:rPr lang="en-US" sz="3600" dirty="0" smtClean="0"/>
              <a:t>:</a:t>
            </a:r>
          </a:p>
          <a:p>
            <a:r>
              <a:rPr lang="en-US" sz="3600" dirty="0" smtClean="0"/>
              <a:t>Enter </a:t>
            </a:r>
            <a:r>
              <a:rPr lang="en-US" sz="3600" b="1" dirty="0" smtClean="0"/>
              <a:t>your own </a:t>
            </a:r>
            <a:r>
              <a:rPr lang="en-US" sz="3600" b="1" dirty="0"/>
              <a:t>number </a:t>
            </a:r>
            <a:r>
              <a:rPr lang="en-US" sz="3600" dirty="0"/>
              <a:t>in the </a:t>
            </a:r>
            <a:r>
              <a:rPr lang="en-US" sz="3600" dirty="0" smtClean="0"/>
              <a:t>field provided </a:t>
            </a:r>
            <a:r>
              <a:rPr lang="en-US" sz="3600" dirty="0"/>
              <a:t>(circled in</a:t>
            </a:r>
            <a:r>
              <a:rPr lang="en-US" sz="3600" dirty="0">
                <a:solidFill>
                  <a:srgbClr val="FFC000"/>
                </a:solidFill>
              </a:rPr>
              <a:t> </a:t>
            </a:r>
            <a:r>
              <a:rPr lang="en-US" sz="3600" b="1" dirty="0" smtClean="0">
                <a:solidFill>
                  <a:srgbClr val="5C85AA"/>
                </a:solidFill>
              </a:rPr>
              <a:t>blue</a:t>
            </a:r>
            <a:r>
              <a:rPr lang="en-US" sz="3600" dirty="0" smtClean="0"/>
              <a:t>)</a:t>
            </a:r>
          </a:p>
          <a:p>
            <a:r>
              <a:rPr lang="en-US" sz="3600" dirty="0" smtClean="0"/>
              <a:t>Click </a:t>
            </a:r>
            <a:r>
              <a:rPr lang="en-US" sz="3600" b="1" dirty="0"/>
              <a:t>Call </a:t>
            </a:r>
            <a:r>
              <a:rPr lang="en-US" sz="3600" dirty="0" smtClean="0"/>
              <a:t>(</a:t>
            </a:r>
            <a:r>
              <a:rPr lang="en-US" sz="3600" dirty="0"/>
              <a:t>circled in </a:t>
            </a:r>
            <a:r>
              <a:rPr lang="en-US" sz="3600" b="1" dirty="0">
                <a:solidFill>
                  <a:srgbClr val="FFC000"/>
                </a:solidFill>
              </a:rPr>
              <a:t>orange</a:t>
            </a:r>
            <a:r>
              <a:rPr lang="en-US" sz="3600" dirty="0" smtClean="0"/>
              <a:t>).</a:t>
            </a:r>
            <a:endParaRPr lang="en-US" sz="3600" dirty="0"/>
          </a:p>
        </p:txBody>
      </p:sp>
      <p:sp>
        <p:nvSpPr>
          <p:cNvPr id="12" name="Rounded Rectangle 11"/>
          <p:cNvSpPr>
            <a:spLocks/>
          </p:cNvSpPr>
          <p:nvPr/>
        </p:nvSpPr>
        <p:spPr>
          <a:xfrm>
            <a:off x="7635305" y="1091033"/>
            <a:ext cx="3685837" cy="505027"/>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a:spLocks noChangeAspect="1"/>
          </p:cNvSpPr>
          <p:nvPr/>
        </p:nvSpPr>
        <p:spPr>
          <a:xfrm>
            <a:off x="7619999" y="1673538"/>
            <a:ext cx="3643087" cy="681435"/>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06739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113" y="711200"/>
            <a:ext cx="3120573" cy="5428343"/>
          </a:xfrm>
        </p:spPr>
        <p:txBody>
          <a:bodyPr anchor="ctr">
            <a:normAutofit/>
          </a:bodyPr>
          <a:lstStyle/>
          <a:p>
            <a:pPr marL="0" indent="0">
              <a:buNone/>
            </a:pPr>
            <a:r>
              <a:rPr lang="en-US" sz="3600" dirty="0" smtClean="0"/>
              <a:t>You’ll see a “Ringing” screen before receiving a call from a local number. </a:t>
            </a:r>
          </a:p>
          <a:p>
            <a:pPr marL="0" indent="0">
              <a:buNone/>
            </a:pPr>
            <a:r>
              <a:rPr lang="en-US" sz="3600" dirty="0" smtClean="0"/>
              <a:t>Pick up and Zoom will place you in the conference!</a:t>
            </a:r>
            <a:endParaRPr lang="en-US" sz="3600" dirty="0"/>
          </a:p>
        </p:txBody>
      </p:sp>
      <p:pic>
        <p:nvPicPr>
          <p:cNvPr id="7" name="Picture 6" descr="IMG-1820"/>
          <p:cNvPicPr>
            <a:picLocks noGrp="1" noChangeAspect="1"/>
          </p:cNvPicPr>
          <p:nvPr isPhoto="1"/>
        </p:nvPicPr>
        <p:blipFill rotWithShape="1">
          <a:blip r:embed="rId2">
            <a:lum/>
            <a:extLst>
              <a:ext uri="{28A0092B-C50C-407E-A947-70E740481C1C}">
                <a14:useLocalDpi xmlns:a14="http://schemas.microsoft.com/office/drawing/2010/main" val="0"/>
              </a:ext>
            </a:extLst>
          </a:blip>
          <a:srcRect t="3174"/>
          <a:stretch/>
        </p:blipFill>
        <p:spPr>
          <a:xfrm>
            <a:off x="4189081" y="17659"/>
            <a:ext cx="3982464" cy="6858000"/>
          </a:xfrm>
          <a:prstGeom prst="rect">
            <a:avLst/>
          </a:prstGeom>
        </p:spPr>
      </p:pic>
      <p:pic>
        <p:nvPicPr>
          <p:cNvPr id="9" name="Picture 8" descr="IMG-1821"/>
          <p:cNvPicPr>
            <a:picLocks noGrp="1" noChangeAspect="1"/>
          </p:cNvPicPr>
          <p:nvPr isPhoto="1"/>
        </p:nvPicPr>
        <p:blipFill rotWithShape="1">
          <a:blip r:embed="rId3">
            <a:lum/>
            <a:extLst>
              <a:ext uri="{28A0092B-C50C-407E-A947-70E740481C1C}">
                <a14:useLocalDpi xmlns:a14="http://schemas.microsoft.com/office/drawing/2010/main" val="0"/>
              </a:ext>
            </a:extLst>
          </a:blip>
          <a:srcRect t="2752"/>
          <a:stretch/>
        </p:blipFill>
        <p:spPr>
          <a:xfrm>
            <a:off x="8215086" y="35319"/>
            <a:ext cx="3944710" cy="6822681"/>
          </a:xfrm>
          <a:prstGeom prst="rect">
            <a:avLst/>
          </a:prstGeom>
        </p:spPr>
      </p:pic>
    </p:spTree>
    <p:extLst>
      <p:ext uri="{BB962C8B-B14F-4D97-AF65-F5344CB8AC3E}">
        <p14:creationId xmlns:p14="http://schemas.microsoft.com/office/powerpoint/2010/main" val="8027647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113" y="0"/>
            <a:ext cx="5631544" cy="6858000"/>
          </a:xfrm>
        </p:spPr>
        <p:txBody>
          <a:bodyPr anchor="ctr">
            <a:normAutofit/>
          </a:bodyPr>
          <a:lstStyle/>
          <a:p>
            <a:pPr marL="0" indent="0">
              <a:spcBef>
                <a:spcPts val="0"/>
              </a:spcBef>
              <a:spcAft>
                <a:spcPts val="1200"/>
              </a:spcAft>
              <a:buNone/>
            </a:pPr>
            <a:r>
              <a:rPr lang="en-US" sz="3600" dirty="0" smtClean="0"/>
              <a:t>If your </a:t>
            </a:r>
            <a:r>
              <a:rPr lang="en-US" sz="3600" b="1" dirty="0" smtClean="0"/>
              <a:t>icons </a:t>
            </a:r>
            <a:r>
              <a:rPr lang="en-US" sz="3600" dirty="0" smtClean="0"/>
              <a:t>(circled </a:t>
            </a:r>
            <a:r>
              <a:rPr lang="en-US" sz="3600" dirty="0"/>
              <a:t>in</a:t>
            </a:r>
            <a:r>
              <a:rPr lang="en-US" sz="3600" dirty="0">
                <a:solidFill>
                  <a:srgbClr val="FFC000"/>
                </a:solidFill>
              </a:rPr>
              <a:t> </a:t>
            </a:r>
            <a:r>
              <a:rPr lang="en-US" sz="3600" b="1" dirty="0" smtClean="0">
                <a:solidFill>
                  <a:srgbClr val="5C85AA"/>
                </a:solidFill>
              </a:rPr>
              <a:t>blue</a:t>
            </a:r>
            <a:r>
              <a:rPr lang="en-US" sz="3600" dirty="0" smtClean="0"/>
              <a:t>) vanish during the call, just tap your screen to bring them back.</a:t>
            </a:r>
          </a:p>
          <a:p>
            <a:pPr marL="0" indent="0">
              <a:spcBef>
                <a:spcPts val="0"/>
              </a:spcBef>
              <a:spcAft>
                <a:spcPts val="1200"/>
              </a:spcAft>
              <a:buNone/>
            </a:pPr>
            <a:r>
              <a:rPr lang="en-US" sz="3600" dirty="0" smtClean="0"/>
              <a:t>Use them to </a:t>
            </a:r>
            <a:r>
              <a:rPr lang="en-US" sz="3600" b="1" dirty="0" smtClean="0"/>
              <a:t>mute/unmute</a:t>
            </a:r>
            <a:r>
              <a:rPr lang="en-US" sz="3600" dirty="0" smtClean="0"/>
              <a:t> and </a:t>
            </a:r>
            <a:r>
              <a:rPr lang="en-US" sz="3600" b="1" dirty="0" smtClean="0"/>
              <a:t>start/stop video</a:t>
            </a:r>
            <a:r>
              <a:rPr lang="en-US" sz="3600" dirty="0" smtClean="0"/>
              <a:t> (circled </a:t>
            </a:r>
            <a:r>
              <a:rPr lang="en-US" sz="3600" dirty="0"/>
              <a:t>in </a:t>
            </a:r>
            <a:r>
              <a:rPr lang="en-US" sz="3600" b="1" dirty="0">
                <a:solidFill>
                  <a:srgbClr val="FFC000"/>
                </a:solidFill>
              </a:rPr>
              <a:t>orange</a:t>
            </a:r>
            <a:r>
              <a:rPr lang="en-US" sz="3600" dirty="0"/>
              <a:t>).</a:t>
            </a:r>
          </a:p>
          <a:p>
            <a:pPr marL="0" indent="0">
              <a:spcBef>
                <a:spcPts val="0"/>
              </a:spcBef>
              <a:spcAft>
                <a:spcPts val="1200"/>
              </a:spcAft>
              <a:buNone/>
            </a:pPr>
            <a:endParaRPr lang="en-US" sz="3600" dirty="0"/>
          </a:p>
        </p:txBody>
      </p:sp>
      <p:pic>
        <p:nvPicPr>
          <p:cNvPr id="7" name="Picture 6" descr="IMG-1809"/>
          <p:cNvPicPr>
            <a:picLocks noGrp="1" noChangeAspect="1"/>
          </p:cNvPicPr>
          <p:nvPr isPhoto="1"/>
        </p:nvPicPr>
        <p:blipFill rotWithShape="1">
          <a:blip r:embed="rId2">
            <a:lum/>
            <a:extLst>
              <a:ext uri="{28A0092B-C50C-407E-A947-70E740481C1C}">
                <a14:useLocalDpi xmlns:a14="http://schemas.microsoft.com/office/drawing/2010/main" val="0"/>
              </a:ext>
            </a:extLst>
          </a:blip>
          <a:srcRect t="3386"/>
          <a:stretch/>
        </p:blipFill>
        <p:spPr>
          <a:xfrm>
            <a:off x="6533015" y="159658"/>
            <a:ext cx="3856038" cy="6625771"/>
          </a:xfrm>
          <a:prstGeom prst="rect">
            <a:avLst/>
          </a:prstGeom>
          <a:ln>
            <a:solidFill>
              <a:schemeClr val="tx1"/>
            </a:solidFill>
          </a:ln>
        </p:spPr>
      </p:pic>
      <p:sp>
        <p:nvSpPr>
          <p:cNvPr id="8" name="Rounded Rectangle 7"/>
          <p:cNvSpPr>
            <a:spLocks/>
          </p:cNvSpPr>
          <p:nvPr/>
        </p:nvSpPr>
        <p:spPr>
          <a:xfrm>
            <a:off x="6400799" y="6081485"/>
            <a:ext cx="4093029" cy="732973"/>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a:spLocks/>
          </p:cNvSpPr>
          <p:nvPr/>
        </p:nvSpPr>
        <p:spPr>
          <a:xfrm>
            <a:off x="6533013" y="6183088"/>
            <a:ext cx="660400" cy="57331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a:spLocks/>
          </p:cNvSpPr>
          <p:nvPr/>
        </p:nvSpPr>
        <p:spPr>
          <a:xfrm>
            <a:off x="7299097" y="6168575"/>
            <a:ext cx="660400" cy="57331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27654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112" y="0"/>
            <a:ext cx="3236687" cy="6858000"/>
          </a:xfrm>
        </p:spPr>
        <p:txBody>
          <a:bodyPr anchor="ctr">
            <a:normAutofit/>
          </a:bodyPr>
          <a:lstStyle/>
          <a:p>
            <a:pPr marL="0" indent="0">
              <a:spcBef>
                <a:spcPts val="0"/>
              </a:spcBef>
              <a:spcAft>
                <a:spcPts val="1200"/>
              </a:spcAft>
              <a:buNone/>
            </a:pPr>
            <a:r>
              <a:rPr lang="en-US" sz="3600" dirty="0" smtClean="0"/>
              <a:t>Use icons to </a:t>
            </a:r>
            <a:r>
              <a:rPr lang="en-US" sz="3600" b="1" dirty="0" smtClean="0"/>
              <a:t>Raise Hand</a:t>
            </a:r>
            <a:r>
              <a:rPr lang="en-US" sz="3600" dirty="0"/>
              <a:t>.</a:t>
            </a:r>
            <a:r>
              <a:rPr lang="en-US" sz="3600" dirty="0" smtClean="0"/>
              <a:t> First, click </a:t>
            </a:r>
            <a:r>
              <a:rPr lang="en-US" sz="3600" b="1" dirty="0" smtClean="0"/>
              <a:t>More</a:t>
            </a:r>
            <a:r>
              <a:rPr lang="en-US" sz="3600" dirty="0" smtClean="0"/>
              <a:t> (circled </a:t>
            </a:r>
            <a:r>
              <a:rPr lang="en-US" sz="3600" dirty="0"/>
              <a:t>in</a:t>
            </a:r>
            <a:r>
              <a:rPr lang="en-US" sz="3600" dirty="0">
                <a:solidFill>
                  <a:srgbClr val="FFC000"/>
                </a:solidFill>
              </a:rPr>
              <a:t> </a:t>
            </a:r>
            <a:r>
              <a:rPr lang="en-US" sz="3600" b="1" dirty="0" smtClean="0">
                <a:solidFill>
                  <a:srgbClr val="5C85AA"/>
                </a:solidFill>
              </a:rPr>
              <a:t>blue</a:t>
            </a:r>
            <a:r>
              <a:rPr lang="en-US" sz="3600" dirty="0" smtClean="0"/>
              <a:t>).</a:t>
            </a:r>
          </a:p>
          <a:p>
            <a:pPr marL="0" indent="0">
              <a:spcBef>
                <a:spcPts val="0"/>
              </a:spcBef>
              <a:spcAft>
                <a:spcPts val="1200"/>
              </a:spcAft>
              <a:buNone/>
            </a:pPr>
            <a:r>
              <a:rPr lang="en-US" sz="3600" dirty="0" smtClean="0"/>
              <a:t>The resulting menu includes </a:t>
            </a:r>
            <a:r>
              <a:rPr lang="en-US" sz="3600" b="1" dirty="0" smtClean="0"/>
              <a:t>Raise Hand </a:t>
            </a:r>
            <a:r>
              <a:rPr lang="en-US" sz="3600" dirty="0"/>
              <a:t>(circled in </a:t>
            </a:r>
            <a:r>
              <a:rPr lang="en-US" sz="3600" b="1" dirty="0">
                <a:solidFill>
                  <a:srgbClr val="FFC000"/>
                </a:solidFill>
              </a:rPr>
              <a:t>orange</a:t>
            </a:r>
            <a:r>
              <a:rPr lang="en-US" sz="3600" dirty="0" smtClean="0"/>
              <a:t>).</a:t>
            </a:r>
            <a:endParaRPr lang="en-US" sz="3600" dirty="0"/>
          </a:p>
        </p:txBody>
      </p:sp>
      <p:pic>
        <p:nvPicPr>
          <p:cNvPr id="7" name="Picture 6" descr="IMG-1809"/>
          <p:cNvPicPr>
            <a:picLocks noGrp="1" noChangeAspect="1"/>
          </p:cNvPicPr>
          <p:nvPr isPhoto="1"/>
        </p:nvPicPr>
        <p:blipFill rotWithShape="1">
          <a:blip r:embed="rId2">
            <a:lum/>
            <a:extLst>
              <a:ext uri="{28A0092B-C50C-407E-A947-70E740481C1C}">
                <a14:useLocalDpi xmlns:a14="http://schemas.microsoft.com/office/drawing/2010/main" val="0"/>
              </a:ext>
            </a:extLst>
          </a:blip>
          <a:srcRect t="3386"/>
          <a:stretch/>
        </p:blipFill>
        <p:spPr>
          <a:xfrm>
            <a:off x="4123643" y="159658"/>
            <a:ext cx="3856037" cy="6625771"/>
          </a:xfrm>
          <a:prstGeom prst="rect">
            <a:avLst/>
          </a:prstGeom>
          <a:ln>
            <a:solidFill>
              <a:schemeClr val="tx1"/>
            </a:solidFill>
          </a:ln>
        </p:spPr>
      </p:pic>
      <p:sp>
        <p:nvSpPr>
          <p:cNvPr id="8" name="Rounded Rectangle 7"/>
          <p:cNvSpPr>
            <a:spLocks/>
          </p:cNvSpPr>
          <p:nvPr/>
        </p:nvSpPr>
        <p:spPr>
          <a:xfrm>
            <a:off x="7402285" y="6183088"/>
            <a:ext cx="577394" cy="602342"/>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MG-1810"/>
          <p:cNvPicPr>
            <a:picLocks noGrp="1" noChangeAspect="1"/>
          </p:cNvPicPr>
          <p:nvPr isPhoto="1"/>
        </p:nvPicPr>
        <p:blipFill rotWithShape="1">
          <a:blip r:embed="rId3">
            <a:lum/>
            <a:extLst>
              <a:ext uri="{28A0092B-C50C-407E-A947-70E740481C1C}">
                <a14:useLocalDpi xmlns:a14="http://schemas.microsoft.com/office/drawing/2010/main" val="0"/>
              </a:ext>
            </a:extLst>
          </a:blip>
          <a:srcRect t="3174"/>
          <a:stretch/>
        </p:blipFill>
        <p:spPr>
          <a:xfrm>
            <a:off x="8195806" y="159658"/>
            <a:ext cx="3856037" cy="6640286"/>
          </a:xfrm>
          <a:prstGeom prst="rect">
            <a:avLst/>
          </a:prstGeom>
          <a:ln>
            <a:solidFill>
              <a:schemeClr val="tx1"/>
            </a:solidFill>
          </a:ln>
        </p:spPr>
      </p:pic>
      <p:sp>
        <p:nvSpPr>
          <p:cNvPr id="6" name="Rounded Rectangle 5"/>
          <p:cNvSpPr>
            <a:spLocks/>
          </p:cNvSpPr>
          <p:nvPr/>
        </p:nvSpPr>
        <p:spPr>
          <a:xfrm>
            <a:off x="8396514" y="5334003"/>
            <a:ext cx="660400" cy="57331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7541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G-1813"/>
          <p:cNvPicPr>
            <a:picLocks noGrp="1" noChangeAspect="1"/>
          </p:cNvPicPr>
          <p:nvPr isPhoto="1"/>
        </p:nvPicPr>
        <p:blipFill rotWithShape="1">
          <a:blip r:embed="rId2">
            <a:lum/>
            <a:extLst>
              <a:ext uri="{28A0092B-C50C-407E-A947-70E740481C1C}">
                <a14:useLocalDpi xmlns:a14="http://schemas.microsoft.com/office/drawing/2010/main" val="0"/>
              </a:ext>
            </a:extLst>
          </a:blip>
          <a:srcRect t="3174"/>
          <a:stretch/>
        </p:blipFill>
        <p:spPr>
          <a:xfrm>
            <a:off x="8242524" y="116115"/>
            <a:ext cx="3856037" cy="6640286"/>
          </a:xfrm>
          <a:prstGeom prst="rect">
            <a:avLst/>
          </a:prstGeom>
        </p:spPr>
      </p:pic>
      <p:sp>
        <p:nvSpPr>
          <p:cNvPr id="3" name="Content Placeholder 2"/>
          <p:cNvSpPr>
            <a:spLocks noGrp="1"/>
          </p:cNvSpPr>
          <p:nvPr>
            <p:ph idx="1"/>
          </p:nvPr>
        </p:nvSpPr>
        <p:spPr>
          <a:xfrm>
            <a:off x="624112" y="0"/>
            <a:ext cx="3236687" cy="6858000"/>
          </a:xfrm>
        </p:spPr>
        <p:txBody>
          <a:bodyPr anchor="ctr">
            <a:normAutofit/>
          </a:bodyPr>
          <a:lstStyle/>
          <a:p>
            <a:pPr marL="0" indent="0">
              <a:spcBef>
                <a:spcPts val="0"/>
              </a:spcBef>
              <a:spcAft>
                <a:spcPts val="1200"/>
              </a:spcAft>
              <a:buNone/>
            </a:pPr>
            <a:r>
              <a:rPr lang="en-US" sz="3600" b="1" dirty="0" smtClean="0"/>
              <a:t>Participants</a:t>
            </a:r>
            <a:r>
              <a:rPr lang="en-US" sz="3600" dirty="0" smtClean="0"/>
              <a:t> is also in icons</a:t>
            </a:r>
            <a:r>
              <a:rPr lang="en-US" sz="3600" b="1" dirty="0" smtClean="0"/>
              <a:t> </a:t>
            </a:r>
            <a:r>
              <a:rPr lang="en-US" sz="3600" dirty="0" smtClean="0"/>
              <a:t>(circled </a:t>
            </a:r>
            <a:r>
              <a:rPr lang="en-US" sz="3600" dirty="0"/>
              <a:t>in</a:t>
            </a:r>
            <a:r>
              <a:rPr lang="en-US" sz="3600" dirty="0">
                <a:solidFill>
                  <a:srgbClr val="FFC000"/>
                </a:solidFill>
              </a:rPr>
              <a:t> </a:t>
            </a:r>
            <a:r>
              <a:rPr lang="en-US" sz="3600" b="1" dirty="0" smtClean="0">
                <a:solidFill>
                  <a:srgbClr val="5C85AA"/>
                </a:solidFill>
              </a:rPr>
              <a:t>blue</a:t>
            </a:r>
            <a:r>
              <a:rPr lang="en-US" sz="3600" dirty="0" smtClean="0"/>
              <a:t>).</a:t>
            </a:r>
          </a:p>
          <a:p>
            <a:pPr marL="0" indent="0">
              <a:spcBef>
                <a:spcPts val="0"/>
              </a:spcBef>
              <a:spcAft>
                <a:spcPts val="1200"/>
              </a:spcAft>
              <a:buNone/>
            </a:pPr>
            <a:r>
              <a:rPr lang="en-US" sz="3600" dirty="0" smtClean="0"/>
              <a:t>In addition to showing you who’s joined, you can </a:t>
            </a:r>
            <a:r>
              <a:rPr lang="en-US" sz="3600" b="1" dirty="0" smtClean="0"/>
              <a:t>Chat </a:t>
            </a:r>
            <a:r>
              <a:rPr lang="en-US" sz="3600" dirty="0"/>
              <a:t>(circled in </a:t>
            </a:r>
            <a:r>
              <a:rPr lang="en-US" sz="3600" b="1" dirty="0">
                <a:solidFill>
                  <a:srgbClr val="FFC000"/>
                </a:solidFill>
              </a:rPr>
              <a:t>orange</a:t>
            </a:r>
            <a:r>
              <a:rPr lang="en-US" sz="3600" dirty="0" smtClean="0"/>
              <a:t>).</a:t>
            </a:r>
            <a:endParaRPr lang="en-US" sz="3600" dirty="0"/>
          </a:p>
        </p:txBody>
      </p:sp>
      <p:pic>
        <p:nvPicPr>
          <p:cNvPr id="7" name="Picture 6" descr="IMG-1809"/>
          <p:cNvPicPr>
            <a:picLocks noGrp="1" noChangeAspect="1"/>
          </p:cNvPicPr>
          <p:nvPr isPhoto="1"/>
        </p:nvPicPr>
        <p:blipFill rotWithShape="1">
          <a:blip r:embed="rId3">
            <a:lum/>
            <a:extLst>
              <a:ext uri="{28A0092B-C50C-407E-A947-70E740481C1C}">
                <a14:useLocalDpi xmlns:a14="http://schemas.microsoft.com/office/drawing/2010/main" val="0"/>
              </a:ext>
            </a:extLst>
          </a:blip>
          <a:srcRect t="3386"/>
          <a:stretch/>
        </p:blipFill>
        <p:spPr>
          <a:xfrm>
            <a:off x="4123643" y="159658"/>
            <a:ext cx="3856037" cy="6625771"/>
          </a:xfrm>
          <a:prstGeom prst="rect">
            <a:avLst/>
          </a:prstGeom>
          <a:ln>
            <a:solidFill>
              <a:schemeClr val="tx1"/>
            </a:solidFill>
          </a:ln>
        </p:spPr>
      </p:pic>
      <p:sp>
        <p:nvSpPr>
          <p:cNvPr id="8" name="Rounded Rectangle 7"/>
          <p:cNvSpPr>
            <a:spLocks/>
          </p:cNvSpPr>
          <p:nvPr/>
        </p:nvSpPr>
        <p:spPr>
          <a:xfrm>
            <a:off x="6560457" y="6183087"/>
            <a:ext cx="577394" cy="602342"/>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a:spLocks/>
          </p:cNvSpPr>
          <p:nvPr/>
        </p:nvSpPr>
        <p:spPr>
          <a:xfrm>
            <a:off x="8242524" y="6284689"/>
            <a:ext cx="660400" cy="57331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69581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1817"/>
          <p:cNvPicPr>
            <a:picLocks noGrp="1" noChangeAspect="1"/>
          </p:cNvPicPr>
          <p:nvPr isPhoto="1"/>
        </p:nvPicPr>
        <p:blipFill rotWithShape="1">
          <a:blip r:embed="rId2">
            <a:lum/>
            <a:extLst>
              <a:ext uri="{28A0092B-C50C-407E-A947-70E740481C1C}">
                <a14:useLocalDpi xmlns:a14="http://schemas.microsoft.com/office/drawing/2010/main" val="0"/>
              </a:ext>
            </a:extLst>
          </a:blip>
          <a:srcRect t="3598"/>
          <a:stretch/>
        </p:blipFill>
        <p:spPr>
          <a:xfrm>
            <a:off x="4167188" y="130629"/>
            <a:ext cx="3856037" cy="6611257"/>
          </a:xfrm>
          <a:prstGeom prst="rect">
            <a:avLst/>
          </a:prstGeom>
        </p:spPr>
      </p:pic>
      <p:sp>
        <p:nvSpPr>
          <p:cNvPr id="3" name="Content Placeholder 2"/>
          <p:cNvSpPr>
            <a:spLocks noGrp="1"/>
          </p:cNvSpPr>
          <p:nvPr>
            <p:ph idx="1"/>
          </p:nvPr>
        </p:nvSpPr>
        <p:spPr>
          <a:xfrm>
            <a:off x="624112" y="0"/>
            <a:ext cx="3236687" cy="6858000"/>
          </a:xfrm>
        </p:spPr>
        <p:txBody>
          <a:bodyPr anchor="ctr">
            <a:normAutofit/>
          </a:bodyPr>
          <a:lstStyle/>
          <a:p>
            <a:pPr marL="0" indent="0">
              <a:spcBef>
                <a:spcPts val="0"/>
              </a:spcBef>
              <a:spcAft>
                <a:spcPts val="1200"/>
              </a:spcAft>
              <a:buNone/>
            </a:pPr>
            <a:r>
              <a:rPr lang="en-US" sz="3600" b="1" dirty="0" smtClean="0"/>
              <a:t>Chat</a:t>
            </a:r>
            <a:r>
              <a:rPr lang="en-US" sz="3600" dirty="0" smtClean="0"/>
              <a:t> lets you send comments to the group or individuals. Click </a:t>
            </a:r>
            <a:r>
              <a:rPr lang="en-US" sz="3600" b="1" dirty="0" smtClean="0"/>
              <a:t>Send To</a:t>
            </a:r>
            <a:r>
              <a:rPr lang="en-US" sz="3600" dirty="0" smtClean="0"/>
              <a:t> (circled </a:t>
            </a:r>
            <a:r>
              <a:rPr lang="en-US" sz="3600" dirty="0"/>
              <a:t>in</a:t>
            </a:r>
            <a:r>
              <a:rPr lang="en-US" sz="3600" dirty="0">
                <a:solidFill>
                  <a:srgbClr val="FFC000"/>
                </a:solidFill>
              </a:rPr>
              <a:t> </a:t>
            </a:r>
            <a:r>
              <a:rPr lang="en-US" sz="3600" b="1" dirty="0" smtClean="0">
                <a:solidFill>
                  <a:srgbClr val="5C85AA"/>
                </a:solidFill>
              </a:rPr>
              <a:t>blue</a:t>
            </a:r>
            <a:r>
              <a:rPr lang="en-US" sz="3600" dirty="0" smtClean="0"/>
              <a:t>) to change the recipient.</a:t>
            </a:r>
          </a:p>
          <a:p>
            <a:pPr marL="0" indent="0">
              <a:spcBef>
                <a:spcPts val="0"/>
              </a:spcBef>
              <a:spcAft>
                <a:spcPts val="1200"/>
              </a:spcAft>
              <a:buNone/>
            </a:pPr>
            <a:r>
              <a:rPr lang="en-US" sz="3600" dirty="0" smtClean="0"/>
              <a:t>Click the new recipient(s) to select (</a:t>
            </a:r>
            <a:r>
              <a:rPr lang="en-US" sz="3600" dirty="0"/>
              <a:t>circled in </a:t>
            </a:r>
            <a:r>
              <a:rPr lang="en-US" sz="3600" b="1" dirty="0">
                <a:solidFill>
                  <a:srgbClr val="FFC000"/>
                </a:solidFill>
              </a:rPr>
              <a:t>orange</a:t>
            </a:r>
            <a:r>
              <a:rPr lang="en-US" sz="3600" dirty="0" smtClean="0"/>
              <a:t>).</a:t>
            </a:r>
            <a:endParaRPr lang="en-US" sz="3600" dirty="0"/>
          </a:p>
        </p:txBody>
      </p:sp>
      <p:sp>
        <p:nvSpPr>
          <p:cNvPr id="8" name="Rounded Rectangle 7"/>
          <p:cNvSpPr>
            <a:spLocks/>
          </p:cNvSpPr>
          <p:nvPr/>
        </p:nvSpPr>
        <p:spPr>
          <a:xfrm>
            <a:off x="4225245" y="3309257"/>
            <a:ext cx="1725612" cy="362857"/>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IMG-1816"/>
          <p:cNvPicPr>
            <a:picLocks noGrp="1" noChangeAspect="1"/>
          </p:cNvPicPr>
          <p:nvPr isPhoto="1"/>
        </p:nvPicPr>
        <p:blipFill rotWithShape="1">
          <a:blip r:embed="rId3">
            <a:lum/>
            <a:extLst>
              <a:ext uri="{28A0092B-C50C-407E-A947-70E740481C1C}">
                <a14:useLocalDpi xmlns:a14="http://schemas.microsoft.com/office/drawing/2010/main" val="0"/>
              </a:ext>
            </a:extLst>
          </a:blip>
          <a:srcRect t="3386"/>
          <a:stretch/>
        </p:blipFill>
        <p:spPr>
          <a:xfrm>
            <a:off x="8184468" y="116114"/>
            <a:ext cx="3856037" cy="6625771"/>
          </a:xfrm>
          <a:prstGeom prst="rect">
            <a:avLst/>
          </a:prstGeom>
        </p:spPr>
      </p:pic>
      <p:sp>
        <p:nvSpPr>
          <p:cNvPr id="12" name="Rounded Rectangle 11"/>
          <p:cNvSpPr>
            <a:spLocks/>
          </p:cNvSpPr>
          <p:nvPr/>
        </p:nvSpPr>
        <p:spPr>
          <a:xfrm>
            <a:off x="8184468" y="522517"/>
            <a:ext cx="1699761" cy="57331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32414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t="3204"/>
          <a:stretch/>
        </p:blipFill>
        <p:spPr>
          <a:xfrm>
            <a:off x="7341206" y="62335"/>
            <a:ext cx="3856882" cy="6640286"/>
          </a:xfrm>
          <a:prstGeom prst="rect">
            <a:avLst/>
          </a:prstGeom>
        </p:spPr>
      </p:pic>
      <p:sp>
        <p:nvSpPr>
          <p:cNvPr id="3" name="Content Placeholder 2"/>
          <p:cNvSpPr>
            <a:spLocks noGrp="1"/>
          </p:cNvSpPr>
          <p:nvPr>
            <p:ph idx="1"/>
          </p:nvPr>
        </p:nvSpPr>
        <p:spPr>
          <a:xfrm>
            <a:off x="624112" y="0"/>
            <a:ext cx="6180066" cy="6858000"/>
          </a:xfrm>
        </p:spPr>
        <p:txBody>
          <a:bodyPr anchor="ctr">
            <a:normAutofit/>
          </a:bodyPr>
          <a:lstStyle/>
          <a:p>
            <a:pPr marL="0" indent="0">
              <a:spcBef>
                <a:spcPts val="0"/>
              </a:spcBef>
              <a:spcAft>
                <a:spcPts val="1200"/>
              </a:spcAft>
              <a:buNone/>
            </a:pPr>
            <a:r>
              <a:rPr lang="en-US" sz="3600" dirty="0" smtClean="0"/>
              <a:t>Zoom can even help you look your best on camera! Before the meeting, open your app and select </a:t>
            </a:r>
            <a:r>
              <a:rPr lang="en-US" sz="3600" b="1" dirty="0" smtClean="0"/>
              <a:t>Settings</a:t>
            </a:r>
            <a:r>
              <a:rPr lang="en-US" sz="3600" dirty="0" smtClean="0"/>
              <a:t> (circled </a:t>
            </a:r>
            <a:r>
              <a:rPr lang="en-US" sz="3600" dirty="0"/>
              <a:t>in</a:t>
            </a:r>
            <a:r>
              <a:rPr lang="en-US" sz="3600" dirty="0">
                <a:solidFill>
                  <a:srgbClr val="FFC000"/>
                </a:solidFill>
              </a:rPr>
              <a:t> </a:t>
            </a:r>
            <a:r>
              <a:rPr lang="en-US" sz="3600" b="1" dirty="0" smtClean="0">
                <a:solidFill>
                  <a:srgbClr val="5C85AA"/>
                </a:solidFill>
              </a:rPr>
              <a:t>blue</a:t>
            </a:r>
            <a:r>
              <a:rPr lang="en-US" sz="3600" dirty="0" smtClean="0"/>
              <a:t>).</a:t>
            </a:r>
            <a:endParaRPr lang="en-US" sz="3600" dirty="0"/>
          </a:p>
        </p:txBody>
      </p:sp>
      <p:sp>
        <p:nvSpPr>
          <p:cNvPr id="8" name="Rounded Rectangle 7"/>
          <p:cNvSpPr>
            <a:spLocks/>
          </p:cNvSpPr>
          <p:nvPr/>
        </p:nvSpPr>
        <p:spPr>
          <a:xfrm>
            <a:off x="10392229" y="6226626"/>
            <a:ext cx="653143" cy="500743"/>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9444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G-1833"/>
          <p:cNvPicPr>
            <a:picLocks noGrp="1" noChangeAspect="1"/>
          </p:cNvPicPr>
          <p:nvPr isPhoto="1"/>
        </p:nvPicPr>
        <p:blipFill rotWithShape="1">
          <a:blip r:embed="rId3">
            <a:lum/>
            <a:extLst>
              <a:ext uri="{28A0092B-C50C-407E-A947-70E740481C1C}">
                <a14:useLocalDpi xmlns:a14="http://schemas.microsoft.com/office/drawing/2010/main" val="0"/>
              </a:ext>
            </a:extLst>
          </a:blip>
          <a:srcRect t="3174"/>
          <a:stretch/>
        </p:blipFill>
        <p:spPr>
          <a:xfrm>
            <a:off x="4058327" y="62335"/>
            <a:ext cx="3856037" cy="6640286"/>
          </a:xfrm>
          <a:prstGeom prst="rect">
            <a:avLst/>
          </a:prstGeom>
        </p:spPr>
      </p:pic>
      <p:pic>
        <p:nvPicPr>
          <p:cNvPr id="10" name="Picture 9" descr="IMG-1835"/>
          <p:cNvPicPr>
            <a:picLocks noGrp="1" noChangeAspect="1"/>
          </p:cNvPicPr>
          <p:nvPr isPhoto="1"/>
        </p:nvPicPr>
        <p:blipFill rotWithShape="1">
          <a:blip r:embed="rId4">
            <a:lum/>
            <a:extLst>
              <a:ext uri="{28A0092B-C50C-407E-A947-70E740481C1C}">
                <a14:useLocalDpi xmlns:a14="http://schemas.microsoft.com/office/drawing/2010/main" val="0"/>
              </a:ext>
            </a:extLst>
          </a:blip>
          <a:srcRect t="2963"/>
          <a:stretch/>
        </p:blipFill>
        <p:spPr>
          <a:xfrm>
            <a:off x="8139537" y="62335"/>
            <a:ext cx="3847627" cy="6640286"/>
          </a:xfrm>
          <a:prstGeom prst="rect">
            <a:avLst/>
          </a:prstGeom>
        </p:spPr>
      </p:pic>
      <p:sp>
        <p:nvSpPr>
          <p:cNvPr id="3" name="Content Placeholder 2"/>
          <p:cNvSpPr>
            <a:spLocks noGrp="1"/>
          </p:cNvSpPr>
          <p:nvPr>
            <p:ph idx="1"/>
          </p:nvPr>
        </p:nvSpPr>
        <p:spPr>
          <a:xfrm>
            <a:off x="624112" y="0"/>
            <a:ext cx="3335265" cy="6858000"/>
          </a:xfrm>
        </p:spPr>
        <p:txBody>
          <a:bodyPr anchor="ctr">
            <a:normAutofit/>
          </a:bodyPr>
          <a:lstStyle/>
          <a:p>
            <a:pPr marL="0" indent="0">
              <a:spcBef>
                <a:spcPts val="0"/>
              </a:spcBef>
              <a:spcAft>
                <a:spcPts val="1200"/>
              </a:spcAft>
              <a:buNone/>
            </a:pPr>
            <a:r>
              <a:rPr lang="en-US" sz="3600" dirty="0" smtClean="0"/>
              <a:t>In Settings, select </a:t>
            </a:r>
            <a:r>
              <a:rPr lang="en-US" sz="3600" b="1" dirty="0" smtClean="0"/>
              <a:t>Meetings</a:t>
            </a:r>
            <a:r>
              <a:rPr lang="en-US" sz="3600" dirty="0" smtClean="0"/>
              <a:t> (circled </a:t>
            </a:r>
            <a:r>
              <a:rPr lang="en-US" sz="3600" dirty="0"/>
              <a:t>in</a:t>
            </a:r>
            <a:r>
              <a:rPr lang="en-US" sz="3600" dirty="0">
                <a:solidFill>
                  <a:srgbClr val="FFC000"/>
                </a:solidFill>
              </a:rPr>
              <a:t> </a:t>
            </a:r>
            <a:r>
              <a:rPr lang="en-US" sz="3600" b="1" dirty="0">
                <a:solidFill>
                  <a:srgbClr val="5C85AA"/>
                </a:solidFill>
              </a:rPr>
              <a:t>blue</a:t>
            </a:r>
            <a:r>
              <a:rPr lang="en-US" sz="3600" dirty="0"/>
              <a:t>).</a:t>
            </a:r>
          </a:p>
          <a:p>
            <a:pPr marL="0" indent="0">
              <a:spcBef>
                <a:spcPts val="0"/>
              </a:spcBef>
              <a:spcAft>
                <a:spcPts val="1200"/>
              </a:spcAft>
              <a:buNone/>
            </a:pPr>
            <a:r>
              <a:rPr lang="en-US" sz="3600" dirty="0" smtClean="0"/>
              <a:t>In Meetings, select </a:t>
            </a:r>
            <a:r>
              <a:rPr lang="en-US" sz="3600" b="1" dirty="0" smtClean="0"/>
              <a:t>Touch Up My Appearance </a:t>
            </a:r>
            <a:r>
              <a:rPr lang="en-US" sz="3600" dirty="0" smtClean="0"/>
              <a:t>(circled </a:t>
            </a:r>
            <a:r>
              <a:rPr lang="en-US" sz="3600" dirty="0"/>
              <a:t>in </a:t>
            </a:r>
            <a:r>
              <a:rPr lang="en-US" sz="3600" b="1" dirty="0">
                <a:solidFill>
                  <a:srgbClr val="FFC000"/>
                </a:solidFill>
              </a:rPr>
              <a:t>orange</a:t>
            </a:r>
            <a:r>
              <a:rPr lang="en-US" sz="3600" dirty="0" smtClean="0"/>
              <a:t>), at </a:t>
            </a:r>
            <a:r>
              <a:rPr lang="en-US" sz="3600" dirty="0"/>
              <a:t>the bottom of the </a:t>
            </a:r>
            <a:r>
              <a:rPr lang="en-US" sz="3600" dirty="0" smtClean="0"/>
              <a:t>menu.</a:t>
            </a:r>
            <a:endParaRPr lang="en-US" sz="3600" dirty="0"/>
          </a:p>
        </p:txBody>
      </p:sp>
      <p:sp>
        <p:nvSpPr>
          <p:cNvPr id="8" name="Rounded Rectangle 7"/>
          <p:cNvSpPr>
            <a:spLocks/>
          </p:cNvSpPr>
          <p:nvPr/>
        </p:nvSpPr>
        <p:spPr>
          <a:xfrm>
            <a:off x="4126495" y="1785258"/>
            <a:ext cx="3729814" cy="508000"/>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a:spLocks/>
          </p:cNvSpPr>
          <p:nvPr/>
        </p:nvSpPr>
        <p:spPr>
          <a:xfrm>
            <a:off x="8186057" y="5268686"/>
            <a:ext cx="3714021" cy="45720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82077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 y="251650"/>
            <a:ext cx="12191999" cy="6492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smtClean="0">
                <a:latin typeface="+mn-lt"/>
              </a:rPr>
              <a:t>Toggle the </a:t>
            </a:r>
            <a:r>
              <a:rPr lang="en-US" sz="2800" b="1" dirty="0" smtClean="0">
                <a:latin typeface="+mn-lt"/>
              </a:rPr>
              <a:t>Touch Up </a:t>
            </a:r>
            <a:r>
              <a:rPr lang="en-US" sz="2800" dirty="0" smtClean="0">
                <a:latin typeface="+mn-lt"/>
              </a:rPr>
              <a:t>button </a:t>
            </a:r>
            <a:r>
              <a:rPr lang="en-US" sz="2800" dirty="0">
                <a:latin typeface="+mn-lt"/>
              </a:rPr>
              <a:t>(circled in </a:t>
            </a:r>
            <a:r>
              <a:rPr lang="en-US" sz="2800" b="1" dirty="0">
                <a:solidFill>
                  <a:srgbClr val="5C85AA"/>
                </a:solidFill>
                <a:latin typeface="+mn-lt"/>
              </a:rPr>
              <a:t>blue</a:t>
            </a:r>
            <a:r>
              <a:rPr lang="en-US" sz="2800" dirty="0">
                <a:latin typeface="+mn-lt"/>
              </a:rPr>
              <a:t>)</a:t>
            </a:r>
            <a:r>
              <a:rPr lang="en-US" sz="2800" dirty="0" smtClean="0">
                <a:latin typeface="+mn-lt"/>
              </a:rPr>
              <a:t> to see results in real time.</a:t>
            </a:r>
          </a:p>
          <a:p>
            <a:pPr algn="ctr"/>
            <a:endParaRPr lang="en-US" sz="2800" dirty="0" smtClean="0">
              <a:latin typeface="+mn-lt"/>
            </a:endParaRPr>
          </a:p>
          <a:p>
            <a:pPr algn="ctr"/>
            <a:endParaRPr lang="en-US" sz="2800" dirty="0">
              <a:latin typeface="+mn-lt"/>
            </a:endParaRPr>
          </a:p>
          <a:p>
            <a:pPr algn="ctr"/>
            <a:endParaRPr lang="en-US" sz="2800" dirty="0" smtClean="0">
              <a:latin typeface="+mn-lt"/>
            </a:endParaRPr>
          </a:p>
          <a:p>
            <a:pPr algn="ctr"/>
            <a:r>
              <a:rPr lang="en-US" sz="2800" dirty="0" smtClean="0">
                <a:latin typeface="+mn-lt"/>
              </a:rPr>
              <a:t>At left, without</a:t>
            </a:r>
            <a:br>
              <a:rPr lang="en-US" sz="2800" dirty="0" smtClean="0">
                <a:latin typeface="+mn-lt"/>
              </a:rPr>
            </a:br>
            <a:r>
              <a:rPr lang="en-US" sz="2800" dirty="0" smtClean="0">
                <a:latin typeface="+mn-lt"/>
              </a:rPr>
              <a:t>Touch Up</a:t>
            </a:r>
          </a:p>
          <a:p>
            <a:pPr algn="ctr"/>
            <a:r>
              <a:rPr lang="en-US" sz="2800" dirty="0" smtClean="0">
                <a:latin typeface="+mn-lt"/>
                <a:sym typeface="Wingdings" panose="05000000000000000000" pitchFamily="2" charset="2"/>
              </a:rPr>
              <a:t></a:t>
            </a:r>
            <a:endParaRPr lang="en-US" sz="2800" dirty="0" smtClean="0">
              <a:latin typeface="+mn-lt"/>
            </a:endParaRPr>
          </a:p>
          <a:p>
            <a:pPr algn="ctr"/>
            <a:endParaRPr lang="en-US" sz="2800" dirty="0" smtClean="0">
              <a:latin typeface="+mn-lt"/>
            </a:endParaRPr>
          </a:p>
          <a:p>
            <a:pPr algn="ctr"/>
            <a:endParaRPr lang="en-US" sz="2800" dirty="0">
              <a:latin typeface="+mn-lt"/>
            </a:endParaRPr>
          </a:p>
          <a:p>
            <a:pPr algn="ctr"/>
            <a:r>
              <a:rPr lang="en-US" sz="2800" dirty="0" smtClean="0">
                <a:latin typeface="+mn-lt"/>
              </a:rPr>
              <a:t>And at right, with</a:t>
            </a:r>
            <a:br>
              <a:rPr lang="en-US" sz="2800" dirty="0" smtClean="0">
                <a:latin typeface="+mn-lt"/>
              </a:rPr>
            </a:br>
            <a:r>
              <a:rPr lang="en-US" sz="2800" dirty="0" smtClean="0">
                <a:latin typeface="+mn-lt"/>
              </a:rPr>
              <a:t>Touch Up!</a:t>
            </a:r>
          </a:p>
          <a:p>
            <a:pPr algn="ctr"/>
            <a:r>
              <a:rPr lang="en-US" sz="2800" dirty="0" smtClean="0">
                <a:latin typeface="+mn-lt"/>
                <a:sym typeface="Wingdings" panose="05000000000000000000" pitchFamily="2" charset="2"/>
              </a:rPr>
              <a:t></a:t>
            </a:r>
            <a:endParaRPr lang="en-US" sz="2800" dirty="0" smtClean="0">
              <a:latin typeface="+mn-lt"/>
            </a:endParaRPr>
          </a:p>
        </p:txBody>
      </p:sp>
      <p:pic>
        <p:nvPicPr>
          <p:cNvPr id="3" name="Picture 2" descr="IMG-1836"/>
          <p:cNvPicPr>
            <a:picLocks noGrp="1" noChangeAspect="1"/>
          </p:cNvPicPr>
          <p:nvPr isPhoto="1"/>
        </p:nvPicPr>
        <p:blipFill rotWithShape="1">
          <a:blip r:embed="rId2">
            <a:lum/>
            <a:extLst>
              <a:ext uri="{28A0092B-C50C-407E-A947-70E740481C1C}">
                <a14:useLocalDpi xmlns:a14="http://schemas.microsoft.com/office/drawing/2010/main" val="0"/>
              </a:ext>
            </a:extLst>
          </a:blip>
          <a:srcRect t="11492" b="11238"/>
          <a:stretch/>
        </p:blipFill>
        <p:spPr>
          <a:xfrm>
            <a:off x="783770" y="986973"/>
            <a:ext cx="3770540" cy="5181600"/>
          </a:xfrm>
          <a:prstGeom prst="rect">
            <a:avLst/>
          </a:prstGeom>
        </p:spPr>
      </p:pic>
      <p:pic>
        <p:nvPicPr>
          <p:cNvPr id="6" name="Picture 5" descr="IMG-1843"/>
          <p:cNvPicPr>
            <a:picLocks noGrp="1" noChangeAspect="1"/>
          </p:cNvPicPr>
          <p:nvPr isPhoto="1"/>
        </p:nvPicPr>
        <p:blipFill rotWithShape="1">
          <a:blip r:embed="rId3">
            <a:lum/>
            <a:extLst>
              <a:ext uri="{28A0092B-C50C-407E-A947-70E740481C1C}">
                <a14:useLocalDpi xmlns:a14="http://schemas.microsoft.com/office/drawing/2010/main" val="0"/>
              </a:ext>
            </a:extLst>
          </a:blip>
          <a:srcRect t="11430" b="11037"/>
          <a:stretch/>
        </p:blipFill>
        <p:spPr>
          <a:xfrm>
            <a:off x="7694160" y="976086"/>
            <a:ext cx="3765532" cy="5192486"/>
          </a:xfrm>
          <a:prstGeom prst="rect">
            <a:avLst/>
          </a:prstGeom>
        </p:spPr>
      </p:pic>
      <p:sp>
        <p:nvSpPr>
          <p:cNvPr id="8" name="Rounded Rectangle 7"/>
          <p:cNvSpPr>
            <a:spLocks/>
          </p:cNvSpPr>
          <p:nvPr/>
        </p:nvSpPr>
        <p:spPr>
          <a:xfrm>
            <a:off x="10679096" y="5624281"/>
            <a:ext cx="780596" cy="493486"/>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a:spLocks/>
          </p:cNvSpPr>
          <p:nvPr/>
        </p:nvSpPr>
        <p:spPr>
          <a:xfrm>
            <a:off x="3730172" y="5640438"/>
            <a:ext cx="780596" cy="493486"/>
          </a:xfrm>
          <a:prstGeom prst="roundRect">
            <a:avLst/>
          </a:prstGeom>
          <a:noFill/>
          <a:ln w="5715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822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469</TotalTime>
  <Words>1019</Words>
  <Application>Microsoft Office PowerPoint</Application>
  <PresentationFormat>Widescreen</PresentationFormat>
  <Paragraphs>70</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Wingdings</vt:lpstr>
      <vt:lpstr>Office Theme</vt:lpstr>
      <vt:lpstr>Zoom Meetings Primer</vt:lpstr>
      <vt:lpstr>Joining meetings via browser</vt:lpstr>
      <vt:lpstr>You’ll be prompted to run Zoom (circled in blue) so it can set itself up. If your download doesn’t begin, click download here (circled in orange).</vt:lpstr>
      <vt:lpstr>If you still can’t download, click join from your browser (circled in orange). Though you’ll have fewer options participating this way, it’s a good option if your device won’t allow downloads.</vt:lpstr>
      <vt:lpstr>If asked what application to use, select Zoom Meetings (circled in blue). Once you’ve selected it, click Open Link (circled in orange).</vt:lpstr>
      <vt:lpstr>Let the setup wizard do its work (this may take a minute or two!)</vt:lpstr>
      <vt:lpstr>Once Zoom has launched, your system settings may automatically enable video (circled in blue) and audio (circled in orange).</vt:lpstr>
      <vt:lpstr>PowerPoint Presentation</vt:lpstr>
      <vt:lpstr>PowerPoint Presentation</vt:lpstr>
      <vt:lpstr>PowerPoint Presentation</vt:lpstr>
      <vt:lpstr>To turn video on and off, use camera icons (circled in blue). To mute and unmute, use microphone icons (circled in orange).               If your icons disappear, mouse over where they should be to bring them back.</vt:lpstr>
      <vt:lpstr>Looking for your Participants pane (circled in blue)? To view, click Participants at the bottom center of your screen (circled in orange).</vt:lpstr>
      <vt:lpstr>The Participants view (circled in blue) allows you to see who’s in the meeting. This is also where you’ll find Raise Hand (circled in orange).</vt:lpstr>
      <vt:lpstr>To send a message, click Chat (circled in blue). You can also chat 1:1 by clicking individual participant names (circled in orange).</vt:lpstr>
      <vt:lpstr>PowerPoint Presentation</vt:lpstr>
      <vt:lpstr>PowerPoint Presentation</vt:lpstr>
      <vt:lpstr>PowerPoint Presentation</vt:lpstr>
      <vt:lpstr>Joining meetings via Zoom app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Zoom Meetings Primer</dc:title>
  <dc:creator>Windows User</dc:creator>
  <cp:lastModifiedBy>Alex Vervoort</cp:lastModifiedBy>
  <cp:revision>41</cp:revision>
  <dcterms:created xsi:type="dcterms:W3CDTF">2018-10-30T19:53:36Z</dcterms:created>
  <dcterms:modified xsi:type="dcterms:W3CDTF">2020-03-17T21:22:42Z</dcterms:modified>
</cp:coreProperties>
</file>